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0" r:id="rId4"/>
    <p:sldId id="258" r:id="rId5"/>
    <p:sldId id="261" r:id="rId6"/>
    <p:sldId id="263" r:id="rId7"/>
    <p:sldId id="265" r:id="rId8"/>
    <p:sldId id="278" r:id="rId9"/>
    <p:sldId id="267" r:id="rId10"/>
    <p:sldId id="269" r:id="rId11"/>
    <p:sldId id="259" r:id="rId12"/>
    <p:sldId id="271" r:id="rId13"/>
    <p:sldId id="273" r:id="rId14"/>
    <p:sldId id="275" r:id="rId15"/>
    <p:sldId id="277" r:id="rId16"/>
    <p:sldId id="279"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A8DDC9-CBEC-4A78-9BAD-013CF71A92EB}" type="doc">
      <dgm:prSet loTypeId="urn:microsoft.com/office/officeart/2005/8/layout/venn1" loCatId="relationship" qsTypeId="urn:microsoft.com/office/officeart/2005/8/quickstyle/simple1" qsCatId="simple" csTypeId="urn:microsoft.com/office/officeart/2005/8/colors/accent1_2" csCatId="accent1"/>
      <dgm:spPr/>
    </dgm:pt>
    <dgm:pt modelId="{7B8366F1-1FB4-47D4-A758-92388FCB822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2"/>
              </a:solidFill>
              <a:effectLst/>
              <a:latin typeface="Trebuchet MS" pitchFamily="34" charset="0"/>
              <a:cs typeface="Arial" pitchFamily="34" charset="0"/>
            </a:rPr>
            <a:t>Trade Based Modes</a:t>
          </a:r>
        </a:p>
      </dgm:t>
    </dgm:pt>
    <dgm:pt modelId="{9877FE18-47A9-423E-9181-B33F50692B4D}" type="parTrans" cxnId="{79449991-7216-4E42-9C27-53122FA4C5EB}">
      <dgm:prSet/>
      <dgm:spPr/>
      <dgm:t>
        <a:bodyPr/>
        <a:lstStyle/>
        <a:p>
          <a:endParaRPr lang="en-US"/>
        </a:p>
      </dgm:t>
    </dgm:pt>
    <dgm:pt modelId="{D08ADE77-0F48-4CEA-B50D-00B6143C58FA}" type="sibTrans" cxnId="{79449991-7216-4E42-9C27-53122FA4C5EB}">
      <dgm:prSet/>
      <dgm:spPr/>
      <dgm:t>
        <a:bodyPr/>
        <a:lstStyle/>
        <a:p>
          <a:endParaRPr lang="en-US"/>
        </a:p>
      </dgm:t>
    </dgm:pt>
    <dgm:pt modelId="{B54E447A-1DD9-4D7E-98BD-78281360035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2"/>
              </a:solidFill>
              <a:effectLst/>
              <a:latin typeface="Trebuchet MS" pitchFamily="34" charset="0"/>
              <a:cs typeface="Arial" pitchFamily="34" charset="0"/>
            </a:rPr>
            <a:t>Profit &amp; Loss Sharing Modes</a:t>
          </a:r>
        </a:p>
      </dgm:t>
    </dgm:pt>
    <dgm:pt modelId="{8C273660-EE89-49FF-8AFB-0B77B36CE5A9}" type="parTrans" cxnId="{C739D542-E8B5-41D0-BAD9-5AEF1B7D5D02}">
      <dgm:prSet/>
      <dgm:spPr/>
      <dgm:t>
        <a:bodyPr/>
        <a:lstStyle/>
        <a:p>
          <a:endParaRPr lang="en-US"/>
        </a:p>
      </dgm:t>
    </dgm:pt>
    <dgm:pt modelId="{F3FA49C6-4BF5-4C37-B507-22A9D3AFB0D6}" type="sibTrans" cxnId="{C739D542-E8B5-41D0-BAD9-5AEF1B7D5D02}">
      <dgm:prSet/>
      <dgm:spPr/>
      <dgm:t>
        <a:bodyPr/>
        <a:lstStyle/>
        <a:p>
          <a:endParaRPr lang="en-US"/>
        </a:p>
      </dgm:t>
    </dgm:pt>
    <dgm:pt modelId="{E17B320D-E5B6-479C-AFA8-18F99322A3C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2"/>
              </a:solidFill>
              <a:effectLst/>
              <a:latin typeface="Trebuchet MS" pitchFamily="34" charset="0"/>
              <a:cs typeface="Arial" pitchFamily="34" charset="0"/>
            </a:rPr>
            <a:t>Lease Based Modes</a:t>
          </a:r>
        </a:p>
      </dgm:t>
    </dgm:pt>
    <dgm:pt modelId="{39C1916A-358C-4609-AD88-69FD92FE43D3}" type="parTrans" cxnId="{5DA3AA70-638D-4D2B-BE3D-B77366C12651}">
      <dgm:prSet/>
      <dgm:spPr/>
      <dgm:t>
        <a:bodyPr/>
        <a:lstStyle/>
        <a:p>
          <a:endParaRPr lang="en-US"/>
        </a:p>
      </dgm:t>
    </dgm:pt>
    <dgm:pt modelId="{9B33C910-3619-4DD1-9408-06A1CDFA1094}" type="sibTrans" cxnId="{5DA3AA70-638D-4D2B-BE3D-B77366C12651}">
      <dgm:prSet/>
      <dgm:spPr/>
      <dgm:t>
        <a:bodyPr/>
        <a:lstStyle/>
        <a:p>
          <a:endParaRPr lang="en-US"/>
        </a:p>
      </dgm:t>
    </dgm:pt>
    <dgm:pt modelId="{431B72C3-132F-4412-842F-A42BE57E3052}" type="pres">
      <dgm:prSet presAssocID="{E7A8DDC9-CBEC-4A78-9BAD-013CF71A92EB}" presName="compositeShape" presStyleCnt="0">
        <dgm:presLayoutVars>
          <dgm:chMax val="7"/>
          <dgm:dir/>
          <dgm:resizeHandles val="exact"/>
        </dgm:presLayoutVars>
      </dgm:prSet>
      <dgm:spPr/>
    </dgm:pt>
    <dgm:pt modelId="{7624DA7C-F1B6-45AD-8B94-138D9D0DA73A}" type="pres">
      <dgm:prSet presAssocID="{7B8366F1-1FB4-47D4-A758-92388FCB8228}" presName="circ1" presStyleLbl="vennNode1" presStyleIdx="0" presStyleCnt="3"/>
      <dgm:spPr/>
    </dgm:pt>
    <dgm:pt modelId="{00531AFC-4206-484F-8FF1-8F44E28C3E63}" type="pres">
      <dgm:prSet presAssocID="{7B8366F1-1FB4-47D4-A758-92388FCB8228}" presName="circ1Tx" presStyleLbl="revTx" presStyleIdx="0" presStyleCnt="0">
        <dgm:presLayoutVars>
          <dgm:chMax val="0"/>
          <dgm:chPref val="0"/>
          <dgm:bulletEnabled val="1"/>
        </dgm:presLayoutVars>
      </dgm:prSet>
      <dgm:spPr/>
    </dgm:pt>
    <dgm:pt modelId="{54E8445F-07E3-4D2D-8DF1-A24F031AE78E}" type="pres">
      <dgm:prSet presAssocID="{B54E447A-1DD9-4D7E-98BD-78281360035E}" presName="circ2" presStyleLbl="vennNode1" presStyleIdx="1" presStyleCnt="3"/>
      <dgm:spPr/>
    </dgm:pt>
    <dgm:pt modelId="{5C1D2E76-BE80-44A8-B6E2-0F58238545F8}" type="pres">
      <dgm:prSet presAssocID="{B54E447A-1DD9-4D7E-98BD-78281360035E}" presName="circ2Tx" presStyleLbl="revTx" presStyleIdx="0" presStyleCnt="0">
        <dgm:presLayoutVars>
          <dgm:chMax val="0"/>
          <dgm:chPref val="0"/>
          <dgm:bulletEnabled val="1"/>
        </dgm:presLayoutVars>
      </dgm:prSet>
      <dgm:spPr/>
    </dgm:pt>
    <dgm:pt modelId="{808C931C-9DBE-49AC-82B9-B4028147918E}" type="pres">
      <dgm:prSet presAssocID="{E17B320D-E5B6-479C-AFA8-18F99322A3CC}" presName="circ3" presStyleLbl="vennNode1" presStyleIdx="2" presStyleCnt="3"/>
      <dgm:spPr/>
    </dgm:pt>
    <dgm:pt modelId="{A6149A1B-6B7C-4E7A-83A7-9CFC0B3D8B16}" type="pres">
      <dgm:prSet presAssocID="{E17B320D-E5B6-479C-AFA8-18F99322A3CC}" presName="circ3Tx" presStyleLbl="revTx" presStyleIdx="0" presStyleCnt="0">
        <dgm:presLayoutVars>
          <dgm:chMax val="0"/>
          <dgm:chPref val="0"/>
          <dgm:bulletEnabled val="1"/>
        </dgm:presLayoutVars>
      </dgm:prSet>
      <dgm:spPr/>
    </dgm:pt>
  </dgm:ptLst>
  <dgm:cxnLst>
    <dgm:cxn modelId="{5DA3AA70-638D-4D2B-BE3D-B77366C12651}" srcId="{E7A8DDC9-CBEC-4A78-9BAD-013CF71A92EB}" destId="{E17B320D-E5B6-479C-AFA8-18F99322A3CC}" srcOrd="2" destOrd="0" parTransId="{39C1916A-358C-4609-AD88-69FD92FE43D3}" sibTransId="{9B33C910-3619-4DD1-9408-06A1CDFA1094}"/>
    <dgm:cxn modelId="{4C6DD704-EBA5-45E6-BCC2-04DAEDD9E252}" type="presOf" srcId="{E7A8DDC9-CBEC-4A78-9BAD-013CF71A92EB}" destId="{431B72C3-132F-4412-842F-A42BE57E3052}" srcOrd="0" destOrd="0" presId="urn:microsoft.com/office/officeart/2005/8/layout/venn1"/>
    <dgm:cxn modelId="{2DA3CFC4-C015-455F-9E10-C0F6D274B7A6}" type="presOf" srcId="{E17B320D-E5B6-479C-AFA8-18F99322A3CC}" destId="{A6149A1B-6B7C-4E7A-83A7-9CFC0B3D8B16}" srcOrd="1" destOrd="0" presId="urn:microsoft.com/office/officeart/2005/8/layout/venn1"/>
    <dgm:cxn modelId="{82E84053-F81E-46AF-B355-94E8E5343DEB}" type="presOf" srcId="{B54E447A-1DD9-4D7E-98BD-78281360035E}" destId="{54E8445F-07E3-4D2D-8DF1-A24F031AE78E}" srcOrd="0" destOrd="0" presId="urn:microsoft.com/office/officeart/2005/8/layout/venn1"/>
    <dgm:cxn modelId="{9B9AA2A2-9244-4217-ADF9-DCE651A9F084}" type="presOf" srcId="{7B8366F1-1FB4-47D4-A758-92388FCB8228}" destId="{00531AFC-4206-484F-8FF1-8F44E28C3E63}" srcOrd="1" destOrd="0" presId="urn:microsoft.com/office/officeart/2005/8/layout/venn1"/>
    <dgm:cxn modelId="{3B73ACF6-455B-4152-AADD-2FEE10FBE50B}" type="presOf" srcId="{E17B320D-E5B6-479C-AFA8-18F99322A3CC}" destId="{808C931C-9DBE-49AC-82B9-B4028147918E}" srcOrd="0" destOrd="0" presId="urn:microsoft.com/office/officeart/2005/8/layout/venn1"/>
    <dgm:cxn modelId="{C739D542-E8B5-41D0-BAD9-5AEF1B7D5D02}" srcId="{E7A8DDC9-CBEC-4A78-9BAD-013CF71A92EB}" destId="{B54E447A-1DD9-4D7E-98BD-78281360035E}" srcOrd="1" destOrd="0" parTransId="{8C273660-EE89-49FF-8AFB-0B77B36CE5A9}" sibTransId="{F3FA49C6-4BF5-4C37-B507-22A9D3AFB0D6}"/>
    <dgm:cxn modelId="{2B6E5CA4-F8D9-4B19-9204-4D1A5A0AA59A}" type="presOf" srcId="{7B8366F1-1FB4-47D4-A758-92388FCB8228}" destId="{7624DA7C-F1B6-45AD-8B94-138D9D0DA73A}" srcOrd="0" destOrd="0" presId="urn:microsoft.com/office/officeart/2005/8/layout/venn1"/>
    <dgm:cxn modelId="{8A35D5D6-ED75-4290-B85F-0D89C6B4C4A8}" type="presOf" srcId="{B54E447A-1DD9-4D7E-98BD-78281360035E}" destId="{5C1D2E76-BE80-44A8-B6E2-0F58238545F8}" srcOrd="1" destOrd="0" presId="urn:microsoft.com/office/officeart/2005/8/layout/venn1"/>
    <dgm:cxn modelId="{79449991-7216-4E42-9C27-53122FA4C5EB}" srcId="{E7A8DDC9-CBEC-4A78-9BAD-013CF71A92EB}" destId="{7B8366F1-1FB4-47D4-A758-92388FCB8228}" srcOrd="0" destOrd="0" parTransId="{9877FE18-47A9-423E-9181-B33F50692B4D}" sibTransId="{D08ADE77-0F48-4CEA-B50D-00B6143C58FA}"/>
    <dgm:cxn modelId="{B25EE6D2-B733-47AB-8E14-E4BC48BA3D06}" type="presParOf" srcId="{431B72C3-132F-4412-842F-A42BE57E3052}" destId="{7624DA7C-F1B6-45AD-8B94-138D9D0DA73A}" srcOrd="0" destOrd="0" presId="urn:microsoft.com/office/officeart/2005/8/layout/venn1"/>
    <dgm:cxn modelId="{166CC3B8-BE5C-4073-9012-EF76FAA26E04}" type="presParOf" srcId="{431B72C3-132F-4412-842F-A42BE57E3052}" destId="{00531AFC-4206-484F-8FF1-8F44E28C3E63}" srcOrd="1" destOrd="0" presId="urn:microsoft.com/office/officeart/2005/8/layout/venn1"/>
    <dgm:cxn modelId="{0223E1A3-9601-4349-9F3E-B2DB8076EBEC}" type="presParOf" srcId="{431B72C3-132F-4412-842F-A42BE57E3052}" destId="{54E8445F-07E3-4D2D-8DF1-A24F031AE78E}" srcOrd="2" destOrd="0" presId="urn:microsoft.com/office/officeart/2005/8/layout/venn1"/>
    <dgm:cxn modelId="{91AF7B5D-F199-4848-9807-37FFA35F5D30}" type="presParOf" srcId="{431B72C3-132F-4412-842F-A42BE57E3052}" destId="{5C1D2E76-BE80-44A8-B6E2-0F58238545F8}" srcOrd="3" destOrd="0" presId="urn:microsoft.com/office/officeart/2005/8/layout/venn1"/>
    <dgm:cxn modelId="{6BB760B0-18FA-434C-9977-976E86E3A699}" type="presParOf" srcId="{431B72C3-132F-4412-842F-A42BE57E3052}" destId="{808C931C-9DBE-49AC-82B9-B4028147918E}" srcOrd="4" destOrd="0" presId="urn:microsoft.com/office/officeart/2005/8/layout/venn1"/>
    <dgm:cxn modelId="{BEC0A1BA-4DE6-4D23-A926-FE1143B0220C}" type="presParOf" srcId="{431B72C3-132F-4412-842F-A42BE57E3052}" destId="{A6149A1B-6B7C-4E7A-83A7-9CFC0B3D8B16}" srcOrd="5" destOrd="0" presId="urn:microsoft.com/office/officeart/2005/8/layout/venn1"/>
  </dgm:cxnLst>
  <dgm:bg/>
  <dgm:whole/>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E3D58-BAB0-4C66-9FD1-BFB04A09C692}" type="datetimeFigureOut">
              <a:rPr lang="en-US" smtClean="0"/>
              <a:t>25/08/08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014B5-C6D9-46C1-9F87-B8703E84A3D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05C476-C327-4774-9944-AB411FFFC8D8}" type="slidenum">
              <a:rPr lang="en-US"/>
              <a:pPr/>
              <a:t>6</a:t>
            </a:fld>
            <a:endParaRPr lang="en-US"/>
          </a:p>
        </p:txBody>
      </p:sp>
      <p:sp>
        <p:nvSpPr>
          <p:cNvPr id="137218" name="Rectangle 2"/>
          <p:cNvSpPr>
            <a:spLocks noRot="1" noChangeArrowheads="1" noTextEdit="1"/>
          </p:cNvSpPr>
          <p:nvPr>
            <p:ph type="sldImg"/>
          </p:nvPr>
        </p:nvSpPr>
        <p:spPr>
          <a:xfrm>
            <a:off x="1150938" y="76200"/>
            <a:ext cx="4556125" cy="3416300"/>
          </a:xfrm>
          <a:ln/>
        </p:spPr>
      </p:sp>
      <p:sp>
        <p:nvSpPr>
          <p:cNvPr id="137219" name="Rectangle 3"/>
          <p:cNvSpPr>
            <a:spLocks noGrp="1" noChangeArrowheads="1"/>
          </p:cNvSpPr>
          <p:nvPr>
            <p:ph type="body" idx="1"/>
          </p:nvPr>
        </p:nvSpPr>
        <p:spPr>
          <a:xfrm>
            <a:off x="304800" y="3627438"/>
            <a:ext cx="6248400" cy="5289550"/>
          </a:xfrm>
        </p:spPr>
        <p:txBody>
          <a:bodyPr/>
          <a:lstStyle/>
          <a:p>
            <a:r>
              <a:rPr lang="en-US" dirty="0"/>
              <a:t>Ladies and gentlemen,</a:t>
            </a:r>
          </a:p>
          <a:p>
            <a:r>
              <a:rPr lang="en-US" dirty="0"/>
              <a:t>I would now like to discuss the wide variety of products that Islamic finance offers.  By discussing these tools of Islamic finance with you I would try to demonstrate that all normal business financing transactions can be accommodated by using one the tools to cater for the business requirement of that transaction.  At the same time, the business can ensure that the principles laid down by Islam are adhered to within those business transactions.</a:t>
            </a:r>
          </a:p>
          <a:p>
            <a:r>
              <a:rPr lang="en-US" dirty="0">
                <a:solidFill>
                  <a:srgbClr val="000000"/>
                </a:solidFill>
                <a:cs typeface="Times New Roman" pitchFamily="18" charset="0"/>
              </a:rPr>
              <a:t>These instruments serve as the basic building blocks for developing a wide array of more complex financial instruments, suggesting that there is great potential for financial innovation and expansion in Islamic financial markets. </a:t>
            </a:r>
          </a:p>
          <a:p>
            <a:r>
              <a:rPr lang="en-US" dirty="0"/>
              <a:t>“</a:t>
            </a:r>
            <a:r>
              <a:rPr lang="en-US" b="1" dirty="0"/>
              <a:t>CLICK TO GO THE NEXT SLIDE”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3A7C4-0558-47B1-B888-32BB043BFF08}" type="slidenum">
              <a:rPr lang="en-US"/>
              <a:pPr/>
              <a:t>7</a:t>
            </a:fld>
            <a:endParaRPr lang="en-US"/>
          </a:p>
        </p:txBody>
      </p:sp>
      <p:sp>
        <p:nvSpPr>
          <p:cNvPr id="139266" name="Rectangle 2"/>
          <p:cNvSpPr>
            <a:spLocks noRot="1" noChangeArrowheads="1" noTextEdit="1"/>
          </p:cNvSpPr>
          <p:nvPr>
            <p:ph type="sldImg"/>
          </p:nvPr>
        </p:nvSpPr>
        <p:spPr>
          <a:xfrm>
            <a:off x="1150938" y="76200"/>
            <a:ext cx="4556125" cy="3416300"/>
          </a:xfrm>
          <a:ln/>
        </p:spPr>
      </p:sp>
      <p:sp>
        <p:nvSpPr>
          <p:cNvPr id="139267" name="Rectangle 3"/>
          <p:cNvSpPr>
            <a:spLocks noGrp="1" noChangeArrowheads="1"/>
          </p:cNvSpPr>
          <p:nvPr>
            <p:ph type="body" idx="1"/>
          </p:nvPr>
        </p:nvSpPr>
        <p:spPr>
          <a:xfrm>
            <a:off x="304800" y="3627438"/>
            <a:ext cx="6248400" cy="5289550"/>
          </a:xfrm>
        </p:spPr>
        <p:txBody>
          <a:bodyPr/>
          <a:lstStyle/>
          <a:p>
            <a:r>
              <a:rPr lang="en-US"/>
              <a:t>One of the most popular forms of Islamic finance is trade with mark up or cost plus financing called Murabaha.  It is widely used for short tem finance.  It is based on a simple notion of purchase finance.  </a:t>
            </a:r>
          </a:p>
          <a:p>
            <a:r>
              <a:rPr lang="en-US"/>
              <a:t>In the typical structure of Murabaha, the financier purchases the goods to be financed from the vendor.  He settles his obligations usually immediately by paying cash and acquires the title to goods.  He then sells it to the entrepreneur at a cost plus price.  The entrepreneur pays the purchase price by deferred payment over a defined period of time and hence the financing effect.</a:t>
            </a:r>
          </a:p>
          <a:p>
            <a:r>
              <a:rPr lang="en-US"/>
              <a:t>The title of the goods transfers to the entrepreneur from the financier immediately on the sale.  However, it is normal for the entrepreneur to offer the same or other assets to the financier as collateral.</a:t>
            </a:r>
          </a:p>
          <a:p>
            <a:r>
              <a:rPr lang="en-US"/>
              <a:t>Given its simple and neat structure, almost 75% of all Islamic finance transactions are made on Murabaha basis.</a:t>
            </a:r>
          </a:p>
          <a:p>
            <a:r>
              <a:rPr lang="en-US"/>
              <a:t>“</a:t>
            </a:r>
            <a:r>
              <a:rPr lang="en-US" b="1"/>
              <a:t>CLICK TO GO THE NEXT SLIDE”</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3A7C4-0558-47B1-B888-32BB043BFF08}" type="slidenum">
              <a:rPr lang="en-US"/>
              <a:pPr/>
              <a:t>8</a:t>
            </a:fld>
            <a:endParaRPr lang="en-US"/>
          </a:p>
        </p:txBody>
      </p:sp>
      <p:sp>
        <p:nvSpPr>
          <p:cNvPr id="139266" name="Rectangle 2"/>
          <p:cNvSpPr>
            <a:spLocks noRot="1" noChangeArrowheads="1" noTextEdit="1"/>
          </p:cNvSpPr>
          <p:nvPr>
            <p:ph type="sldImg"/>
          </p:nvPr>
        </p:nvSpPr>
        <p:spPr>
          <a:xfrm>
            <a:off x="1150938" y="76200"/>
            <a:ext cx="4556125" cy="3416300"/>
          </a:xfrm>
          <a:ln/>
        </p:spPr>
      </p:sp>
      <p:sp>
        <p:nvSpPr>
          <p:cNvPr id="139267" name="Rectangle 3"/>
          <p:cNvSpPr>
            <a:spLocks noGrp="1" noChangeArrowheads="1"/>
          </p:cNvSpPr>
          <p:nvPr>
            <p:ph type="body" idx="1"/>
          </p:nvPr>
        </p:nvSpPr>
        <p:spPr>
          <a:xfrm>
            <a:off x="304800" y="3627438"/>
            <a:ext cx="6248400" cy="5289550"/>
          </a:xfrm>
        </p:spPr>
        <p:txBody>
          <a:bodyPr/>
          <a:lstStyle/>
          <a:p>
            <a:r>
              <a:rPr lang="en-US"/>
              <a:t>One of the most popular forms of Islamic finance is trade with mark up or cost plus financing called Murabaha.  It is widely used for short tem finance.  It is based on a simple notion of purchase finance.  </a:t>
            </a:r>
          </a:p>
          <a:p>
            <a:r>
              <a:rPr lang="en-US"/>
              <a:t>In the typical structure of Murabaha, the financier purchases the goods to be financed from the vendor.  He settles his obligations usually immediately by paying cash and acquires the title to goods.  He then sells it to the entrepreneur at a cost plus price.  The entrepreneur pays the purchase price by deferred payment over a defined period of time and hence the financing effect.</a:t>
            </a:r>
          </a:p>
          <a:p>
            <a:r>
              <a:rPr lang="en-US"/>
              <a:t>The title of the goods transfers to the entrepreneur from the financier immediately on the sale.  However, it is normal for the entrepreneur to offer the same or other assets to the financier as collateral.</a:t>
            </a:r>
          </a:p>
          <a:p>
            <a:r>
              <a:rPr lang="en-US"/>
              <a:t>Given its simple and neat structure, almost 75% of all Islamic finance transactions are made on Murabaha basis.</a:t>
            </a:r>
          </a:p>
          <a:p>
            <a:r>
              <a:rPr lang="en-US"/>
              <a:t>“</a:t>
            </a:r>
            <a:r>
              <a:rPr lang="en-US" b="1"/>
              <a:t>CLICK TO GO THE NEXT SLIDE”</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953BD86-59F8-4EF7-A868-F8FB171B9416}" type="slidenum">
              <a:rPr lang="en-US"/>
              <a:pPr/>
              <a:t>9</a:t>
            </a:fld>
            <a:endParaRPr lang="en-US"/>
          </a:p>
        </p:txBody>
      </p:sp>
      <p:sp>
        <p:nvSpPr>
          <p:cNvPr id="216066" name="Rectangle 2"/>
          <p:cNvSpPr>
            <a:spLocks noRot="1" noChangeArrowheads="1" noTextEdit="1"/>
          </p:cNvSpPr>
          <p:nvPr>
            <p:ph type="sldImg"/>
          </p:nvPr>
        </p:nvSpPr>
        <p:spPr>
          <a:ln/>
        </p:spPr>
      </p:sp>
      <p:sp>
        <p:nvSpPr>
          <p:cNvPr id="216067" name="Rectangle 3"/>
          <p:cNvSpPr>
            <a:spLocks noChangeArrowheads="1"/>
          </p:cNvSpPr>
          <p:nvPr/>
        </p:nvSpPr>
        <p:spPr bwMode="auto">
          <a:xfrm>
            <a:off x="533400" y="4733925"/>
            <a:ext cx="4675188" cy="600075"/>
          </a:xfrm>
          <a:prstGeom prst="rect">
            <a:avLst/>
          </a:prstGeom>
          <a:noFill/>
          <a:ln w="9525">
            <a:noFill/>
            <a:miter lim="800000"/>
            <a:headEnd/>
            <a:tailEnd/>
          </a:ln>
          <a:effectLst/>
        </p:spPr>
        <p:txBody>
          <a:bodyPr wrap="none">
            <a:spAutoFit/>
          </a:bodyPr>
          <a:lstStyle/>
          <a:p>
            <a:pPr eaLnBrk="0" hangingPunct="0">
              <a:lnSpc>
                <a:spcPts val="1000"/>
              </a:lnSpc>
            </a:pPr>
            <a:r>
              <a:rPr lang="en-US" sz="1000" b="1">
                <a:latin typeface="Garamond" pitchFamily="18" charset="0"/>
              </a:rPr>
              <a:t>PARTIES TO THE CONTRACT</a:t>
            </a:r>
            <a:endParaRPr lang="en-US" sz="1200" b="1">
              <a:latin typeface="Garamond" pitchFamily="18" charset="0"/>
            </a:endParaRPr>
          </a:p>
          <a:p>
            <a:pPr eaLnBrk="0" hangingPunct="0">
              <a:lnSpc>
                <a:spcPts val="1000"/>
              </a:lnSpc>
            </a:pPr>
            <a:endParaRPr lang="en-US" sz="1200">
              <a:latin typeface="Garamond" pitchFamily="18" charset="0"/>
            </a:endParaRPr>
          </a:p>
          <a:p>
            <a:pPr eaLnBrk="0" hangingPunct="0">
              <a:lnSpc>
                <a:spcPts val="1000"/>
              </a:lnSpc>
            </a:pPr>
            <a:r>
              <a:rPr lang="en-US" sz="1000" b="1">
                <a:latin typeface="Garamond" pitchFamily="18" charset="0"/>
              </a:rPr>
              <a:t>Rub-ul-mal</a:t>
            </a:r>
            <a:r>
              <a:rPr lang="en-US" sz="1000">
                <a:latin typeface="Garamond" pitchFamily="18" charset="0"/>
              </a:rPr>
              <a:t>.  The owner of the capital.  </a:t>
            </a:r>
          </a:p>
          <a:p>
            <a:pPr eaLnBrk="0" hangingPunct="0">
              <a:lnSpc>
                <a:spcPts val="1000"/>
              </a:lnSpc>
            </a:pPr>
            <a:r>
              <a:rPr lang="en-US" sz="1000" b="1">
                <a:latin typeface="Garamond" pitchFamily="18" charset="0"/>
              </a:rPr>
              <a:t>Mudarib</a:t>
            </a:r>
            <a:r>
              <a:rPr lang="en-US" sz="1000">
                <a:latin typeface="Garamond" pitchFamily="18" charset="0"/>
              </a:rPr>
              <a:t>.  The party offering to provide professional, managerial and technical know-how.</a:t>
            </a:r>
          </a:p>
        </p:txBody>
      </p:sp>
      <p:sp>
        <p:nvSpPr>
          <p:cNvPr id="216068" name="WordArt 4"/>
          <p:cNvSpPr>
            <a:spLocks noChangeArrowheads="1" noChangeShapeType="1" noTextEdit="1"/>
          </p:cNvSpPr>
          <p:nvPr/>
        </p:nvSpPr>
        <p:spPr bwMode="auto">
          <a:xfrm>
            <a:off x="914400" y="4343400"/>
            <a:ext cx="1371600" cy="1524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gradFill rotWithShape="0">
                  <a:gsLst>
                    <a:gs pos="0">
                      <a:schemeClr val="tx1"/>
                    </a:gs>
                    <a:gs pos="100000">
                      <a:srgbClr val="009900"/>
                    </a:gs>
                  </a:gsLst>
                  <a:lin ang="0" scaled="1"/>
                </a:gradFill>
                <a:latin typeface="Optimum"/>
              </a:rPr>
              <a:t>MUDARABA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8DE7CF-2B96-4513-B269-7839460F563E}" type="slidenum">
              <a:rPr lang="en-US"/>
              <a:pPr/>
              <a:t>10</a:t>
            </a:fld>
            <a:endParaRPr lang="en-US"/>
          </a:p>
        </p:txBody>
      </p:sp>
      <p:sp>
        <p:nvSpPr>
          <p:cNvPr id="141314" name="Rectangle 2"/>
          <p:cNvSpPr>
            <a:spLocks noRot="1" noChangeArrowheads="1" noTextEdit="1"/>
          </p:cNvSpPr>
          <p:nvPr>
            <p:ph type="sldImg"/>
          </p:nvPr>
        </p:nvSpPr>
        <p:spPr>
          <a:xfrm>
            <a:off x="1150938" y="76200"/>
            <a:ext cx="4556125" cy="3416300"/>
          </a:xfrm>
          <a:ln/>
        </p:spPr>
      </p:sp>
      <p:sp>
        <p:nvSpPr>
          <p:cNvPr id="141315" name="Rectangle 3"/>
          <p:cNvSpPr>
            <a:spLocks noGrp="1" noChangeArrowheads="1"/>
          </p:cNvSpPr>
          <p:nvPr>
            <p:ph type="body" idx="1"/>
          </p:nvPr>
        </p:nvSpPr>
        <p:spPr>
          <a:xfrm>
            <a:off x="304800" y="3627438"/>
            <a:ext cx="6248400" cy="5289550"/>
          </a:xfrm>
        </p:spPr>
        <p:txBody>
          <a:bodyPr/>
          <a:lstStyle/>
          <a:p>
            <a:r>
              <a:rPr lang="en-US"/>
              <a:t>Mudaraba can be termed as a profit sharing arrangement.  It is a coming together of expertise and finance.  One party brings expertise to the table.  He is known as Mudareb.  The other party or parties bring finance to the table.  They are known as Rab-ul-Mal.  Mudareb gets his fees on performance of his expert duties out of the profits of the venture.  His fee is profit linked.  No fixed fees are chargeable except specific expenses, identified before hand.  However, the Mudareb does not share downside with the investors, should the venture makes losses.</a:t>
            </a:r>
          </a:p>
          <a:p>
            <a:r>
              <a:rPr lang="en-US">
                <a:solidFill>
                  <a:srgbClr val="000000"/>
                </a:solidFill>
                <a:cs typeface="Times New Roman" pitchFamily="18" charset="0"/>
              </a:rPr>
              <a:t>Mudaraba is identical to an investment fund in which managers handle a pool of funds. The agent-manager has relatively limited liability while having sufficient incentives to perform. The capital is invested in broadly defined activities, and the terms of profit and risk sharing are customized for each investment. The maturity structure ranges from short to medium term and is more suitable for trade activities.</a:t>
            </a:r>
          </a:p>
          <a:p>
            <a:r>
              <a:rPr lang="en-US">
                <a:solidFill>
                  <a:srgbClr val="000000"/>
                </a:solidFill>
                <a:cs typeface="Times New Roman" pitchFamily="18" charset="0"/>
              </a:rPr>
              <a:t> </a:t>
            </a:r>
            <a:r>
              <a:rPr lang="en-US"/>
              <a:t>“</a:t>
            </a:r>
            <a:r>
              <a:rPr lang="en-US" b="1"/>
              <a:t>CLICK TO GO THE NEXT SLIDE”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498040-CDED-4648-AA08-E63F1858C602}" type="slidenum">
              <a:rPr lang="en-US"/>
              <a:pPr/>
              <a:t>12</a:t>
            </a:fld>
            <a:endParaRPr lang="en-US"/>
          </a:p>
        </p:txBody>
      </p:sp>
      <p:sp>
        <p:nvSpPr>
          <p:cNvPr id="143362" name="Rectangle 2"/>
          <p:cNvSpPr>
            <a:spLocks noRot="1" noChangeArrowheads="1" noTextEdit="1"/>
          </p:cNvSpPr>
          <p:nvPr>
            <p:ph type="sldImg"/>
          </p:nvPr>
        </p:nvSpPr>
        <p:spPr>
          <a:xfrm>
            <a:off x="1150938" y="76200"/>
            <a:ext cx="4556125" cy="3416300"/>
          </a:xfrm>
          <a:ln/>
        </p:spPr>
      </p:sp>
      <p:sp>
        <p:nvSpPr>
          <p:cNvPr id="143363" name="Rectangle 3"/>
          <p:cNvSpPr>
            <a:spLocks noGrp="1" noChangeArrowheads="1"/>
          </p:cNvSpPr>
          <p:nvPr>
            <p:ph type="body" idx="1"/>
          </p:nvPr>
        </p:nvSpPr>
        <p:spPr>
          <a:xfrm>
            <a:off x="304800" y="3627438"/>
            <a:ext cx="6248400" cy="5289550"/>
          </a:xfrm>
        </p:spPr>
        <p:txBody>
          <a:bodyPr/>
          <a:lstStyle/>
          <a:p>
            <a:r>
              <a:rPr lang="en-US"/>
              <a:t>Musharaka is an equity partnership in which two or more parties bring finance together to run a venture.  Unlike Mudaraba, in Musharaka,  all parties share in risk and rewards according to their equity commitments.  In Musharaka structure Entrepreneurs also contributes capital along with the investor and his status is the same as other investors in so far as the affairs relate to his investment.  For performing other duties the entrepreneur may get rewarded separately prior to determining the net share of profit or loss.</a:t>
            </a:r>
          </a:p>
          <a:p>
            <a:r>
              <a:rPr lang="en-US">
                <a:solidFill>
                  <a:srgbClr val="000000"/>
                </a:solidFill>
                <a:cs typeface="Times New Roman" pitchFamily="18" charset="0"/>
              </a:rPr>
              <a:t>Musharaka is similar to a classical joint venture. Both entrepreneur and investor contribute to the capital (assets, technical and managerial expertise, working capital, etc.) of the operation in varying degrees and agree to share the returns (as well as the risks) in proportions agreed to in advance. </a:t>
            </a:r>
          </a:p>
          <a:p>
            <a:r>
              <a:rPr lang="en-US">
                <a:solidFill>
                  <a:srgbClr val="000000"/>
                </a:solidFill>
                <a:cs typeface="Times New Roman" pitchFamily="18" charset="0"/>
              </a:rPr>
              <a:t>Traditionally, this Islamic financing tool  has been used for financing fixed assets and working capital of medium- and long-term duration. </a:t>
            </a:r>
          </a:p>
          <a:p>
            <a:r>
              <a:rPr lang="en-US"/>
              <a:t>“</a:t>
            </a:r>
            <a:r>
              <a:rPr lang="en-US" b="1"/>
              <a:t>CLICK TO GO THE NEXT SLIDE”</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E3B9C3-3082-4A66-BA94-A25E2B81D503}" type="slidenum">
              <a:rPr lang="en-US"/>
              <a:pPr/>
              <a:t>13</a:t>
            </a:fld>
            <a:endParaRPr lang="en-US"/>
          </a:p>
        </p:txBody>
      </p:sp>
      <p:sp>
        <p:nvSpPr>
          <p:cNvPr id="145410" name="Rectangle 2"/>
          <p:cNvSpPr>
            <a:spLocks noRot="1" noChangeArrowheads="1" noTextEdit="1"/>
          </p:cNvSpPr>
          <p:nvPr>
            <p:ph type="sldImg"/>
          </p:nvPr>
        </p:nvSpPr>
        <p:spPr>
          <a:xfrm>
            <a:off x="1150938" y="76200"/>
            <a:ext cx="4556125" cy="3416300"/>
          </a:xfrm>
          <a:ln/>
        </p:spPr>
      </p:sp>
      <p:sp>
        <p:nvSpPr>
          <p:cNvPr id="145411" name="Rectangle 3"/>
          <p:cNvSpPr>
            <a:spLocks noGrp="1" noChangeArrowheads="1"/>
          </p:cNvSpPr>
          <p:nvPr>
            <p:ph type="body" idx="1"/>
          </p:nvPr>
        </p:nvSpPr>
        <p:spPr>
          <a:xfrm>
            <a:off x="304800" y="3627438"/>
            <a:ext cx="6248400" cy="5289550"/>
          </a:xfrm>
        </p:spPr>
        <p:txBody>
          <a:bodyPr/>
          <a:lstStyle/>
          <a:p>
            <a:r>
              <a:rPr lang="en-US"/>
              <a:t>Ijara (Leasing) is another popular form of financing tools.  It accounts for about 15% of all Islamic transactions.  </a:t>
            </a:r>
          </a:p>
          <a:p>
            <a:r>
              <a:rPr lang="en-US"/>
              <a:t>The financier (Lessor) purchases the asset from the vendors and leases its beneficial use to the lessee in return for payment of a periodic rental. </a:t>
            </a:r>
            <a:r>
              <a:rPr lang="en-US">
                <a:solidFill>
                  <a:srgbClr val="000000"/>
                </a:solidFill>
                <a:cs typeface="Times New Roman" pitchFamily="18" charset="0"/>
              </a:rPr>
              <a:t>Different forms of leasing are permissible, including leases where a portion of the installment payment goes toward the final purchase (with the transfer of ownership to the lessee). </a:t>
            </a:r>
          </a:p>
          <a:p>
            <a:r>
              <a:rPr lang="en-US">
                <a:solidFill>
                  <a:srgbClr val="000000"/>
                </a:solidFill>
                <a:cs typeface="Times New Roman" pitchFamily="18" charset="0"/>
              </a:rPr>
              <a:t>Features of Ijara Wa Iqtina lease are close to conventional financial lease.</a:t>
            </a:r>
          </a:p>
          <a:p>
            <a:r>
              <a:rPr lang="en-US">
                <a:solidFill>
                  <a:srgbClr val="000000"/>
                </a:solidFill>
                <a:cs typeface="Times New Roman" pitchFamily="18" charset="0"/>
              </a:rPr>
              <a:t>Leasing is designed for financing vehicles, machinery, equipment, and aircraft. </a:t>
            </a:r>
          </a:p>
          <a:p>
            <a:r>
              <a:rPr lang="en-US"/>
              <a:t>“</a:t>
            </a:r>
            <a:r>
              <a:rPr lang="en-US" b="1"/>
              <a:t>CLICK TO GO THE NEXT SLIDE”</a:t>
            </a:r>
          </a:p>
          <a:p>
            <a:endParaRPr lang="en-US">
              <a:solidFill>
                <a:srgbClr val="000000"/>
              </a:solidFill>
              <a:cs typeface="Times New Roman" pitchFamily="18" charset="0"/>
            </a:endParaRP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B9E663-854B-4A12-886C-E8518620E163}" type="slidenum">
              <a:rPr lang="en-US"/>
              <a:pPr/>
              <a:t>14</a:t>
            </a:fld>
            <a:endParaRPr lang="en-US"/>
          </a:p>
        </p:txBody>
      </p:sp>
      <p:sp>
        <p:nvSpPr>
          <p:cNvPr id="147458" name="Rectangle 2"/>
          <p:cNvSpPr>
            <a:spLocks noRot="1" noChangeArrowheads="1" noTextEdit="1"/>
          </p:cNvSpPr>
          <p:nvPr>
            <p:ph type="sldImg"/>
          </p:nvPr>
        </p:nvSpPr>
        <p:spPr>
          <a:xfrm>
            <a:off x="1150938" y="76200"/>
            <a:ext cx="4556125" cy="3416300"/>
          </a:xfrm>
          <a:ln/>
        </p:spPr>
      </p:sp>
      <p:sp>
        <p:nvSpPr>
          <p:cNvPr id="147459" name="Rectangle 3"/>
          <p:cNvSpPr>
            <a:spLocks noGrp="1" noChangeArrowheads="1"/>
          </p:cNvSpPr>
          <p:nvPr>
            <p:ph type="body" idx="1"/>
          </p:nvPr>
        </p:nvSpPr>
        <p:spPr>
          <a:xfrm>
            <a:off x="304800" y="3627438"/>
            <a:ext cx="6248400" cy="5289550"/>
          </a:xfrm>
        </p:spPr>
        <p:txBody>
          <a:bodyPr/>
          <a:lstStyle/>
          <a:p>
            <a:r>
              <a:rPr lang="en-US">
                <a:cs typeface="Times New Roman" pitchFamily="18" charset="0"/>
              </a:rPr>
              <a:t>A deferred-delivery sale is similar to a forward contract where delivery of the product is in the future in exchange for payment on the spot market. </a:t>
            </a:r>
          </a:p>
          <a:p>
            <a:r>
              <a:rPr lang="en-US">
                <a:cs typeface="Times New Roman" pitchFamily="18" charset="0"/>
              </a:rPr>
              <a:t>These contracts are termed Salam.  These contracts are normally used for commodity finance, where deferred delivery is a common structure in use.  The financier buys the commodity from the owner by making an advanced payment of the purchase price.  However, though the title transfers, the delivery of the commodity is agreed to be made at a future date.</a:t>
            </a:r>
          </a:p>
          <a:p>
            <a:r>
              <a:rPr lang="en-US">
                <a:cs typeface="Times New Roman" pitchFamily="18" charset="0"/>
              </a:rPr>
              <a:t>In order to avoid the risk of commodity remaining with the financiers, specially if it is a bank, a parallel Salam contract is entered into with the entrepreneur, whereby the entrepreneur enters into a back to back contract with the financier to purchase the commodity.  However, the purchase consideration between the entrepreneur and the financier is payable at the time of the delivery and hence the impact of financing the purchase comes into effect.</a:t>
            </a:r>
          </a:p>
          <a:p>
            <a:r>
              <a:rPr lang="en-US"/>
              <a:t>“</a:t>
            </a:r>
            <a:r>
              <a:rPr lang="en-US" b="1"/>
              <a:t>CLICK TO GO THE NEXT SLIDE”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FDD447-808E-4925-BEEF-BEDD4F753EDA}" type="slidenum">
              <a:rPr lang="en-US"/>
              <a:pPr/>
              <a:t>15</a:t>
            </a:fld>
            <a:endParaRPr lang="en-US"/>
          </a:p>
        </p:txBody>
      </p:sp>
      <p:sp>
        <p:nvSpPr>
          <p:cNvPr id="151554" name="Rectangle 2"/>
          <p:cNvSpPr>
            <a:spLocks noRot="1" noChangeArrowheads="1" noTextEdit="1"/>
          </p:cNvSpPr>
          <p:nvPr>
            <p:ph type="sldImg"/>
          </p:nvPr>
        </p:nvSpPr>
        <p:spPr>
          <a:xfrm>
            <a:off x="1150938" y="76200"/>
            <a:ext cx="4556125" cy="3416300"/>
          </a:xfrm>
          <a:ln/>
        </p:spPr>
      </p:sp>
      <p:sp>
        <p:nvSpPr>
          <p:cNvPr id="151555" name="Rectangle 3"/>
          <p:cNvSpPr>
            <a:spLocks noGrp="1" noChangeArrowheads="1"/>
          </p:cNvSpPr>
          <p:nvPr>
            <p:ph type="body" idx="1"/>
          </p:nvPr>
        </p:nvSpPr>
        <p:spPr>
          <a:xfrm>
            <a:off x="304800" y="3627438"/>
            <a:ext cx="6248400" cy="5289550"/>
          </a:xfrm>
        </p:spPr>
        <p:txBody>
          <a:bodyPr/>
          <a:lstStyle/>
          <a:p>
            <a:r>
              <a:rPr lang="en-US"/>
              <a:t>Sukuks are termed as Islamic bonds.  In effect, Suk is the form of an Asset Backed Security and, therefore, has all the flexible features to provide a capital market security financing framework.  </a:t>
            </a:r>
          </a:p>
          <a:p>
            <a:r>
              <a:rPr lang="en-US"/>
              <a:t>Sukuks represent a beneficial ownership of an underlying pool of assets and also the right to the cash flows for capital and profit repayments.</a:t>
            </a:r>
          </a:p>
          <a:p>
            <a:r>
              <a:rPr lang="en-US"/>
              <a:t>The Sukuks structure is similar to asset backed securities transactions that are quite common in conventional capital markets.  Entrepreneur transfer the assets in to a special purpose vehicle (the SPV).  The SPV issues asset backed securities, the Sukuks to investors at large.  From the proceed the SPV pays the entrepreneur the sale price of the assets sold to the SPV.   From the cash flows generated by the assets pooled the SPV pays the profit and redeems the Sukuks on the due dates.</a:t>
            </a:r>
          </a:p>
          <a:p>
            <a:r>
              <a:rPr lang="en-US"/>
              <a:t>The only but major difference between conventional asset backed securities and the Sukuks is that in its Islamic form the SPV can not leverage the transaction, which is quite common in the conventional structures.</a:t>
            </a:r>
          </a:p>
          <a:p>
            <a:r>
              <a:rPr lang="en-US"/>
              <a:t>“</a:t>
            </a:r>
            <a:r>
              <a:rPr lang="en-US" b="1"/>
              <a:t>CLICK TO GO THE NEXT SLIDE”</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D240EE-99D7-4E92-84F6-620DCFBE9AE9}" type="datetime1">
              <a:rPr lang="en-US" smtClean="0"/>
              <a:t>25/08/08</a:t>
            </a:fld>
            <a:endParaRPr lang="en-US"/>
          </a:p>
        </p:txBody>
      </p:sp>
      <p:sp>
        <p:nvSpPr>
          <p:cNvPr id="5" name="Footer Placeholder 4"/>
          <p:cNvSpPr>
            <a:spLocks noGrp="1"/>
          </p:cNvSpPr>
          <p:nvPr>
            <p:ph type="ftr" sz="quarter" idx="11"/>
          </p:nvPr>
        </p:nvSpPr>
        <p:spPr/>
        <p:txBody>
          <a:bodyPr/>
          <a:lstStyle/>
          <a:p>
            <a:r>
              <a:rPr lang="en-US" smtClean="0"/>
              <a:t>mnajeebkhan@hotmail.om</a:t>
            </a:r>
            <a:endParaRPr lang="en-US"/>
          </a:p>
        </p:txBody>
      </p:sp>
      <p:sp>
        <p:nvSpPr>
          <p:cNvPr id="6" name="Slide Number Placeholder 5"/>
          <p:cNvSpPr>
            <a:spLocks noGrp="1"/>
          </p:cNvSpPr>
          <p:nvPr>
            <p:ph type="sldNum" sz="quarter" idx="12"/>
          </p:nvPr>
        </p:nvSpPr>
        <p:spPr/>
        <p:txBody>
          <a:bodyPr/>
          <a:lstStyle/>
          <a:p>
            <a:fld id="{2D99A351-F7A5-4D35-BB0A-4B9B74BF3F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46511-7605-41C3-884A-904B0FA91303}" type="datetime1">
              <a:rPr lang="en-US" smtClean="0"/>
              <a:t>25/08/08</a:t>
            </a:fld>
            <a:endParaRPr lang="en-US"/>
          </a:p>
        </p:txBody>
      </p:sp>
      <p:sp>
        <p:nvSpPr>
          <p:cNvPr id="5" name="Footer Placeholder 4"/>
          <p:cNvSpPr>
            <a:spLocks noGrp="1"/>
          </p:cNvSpPr>
          <p:nvPr>
            <p:ph type="ftr" sz="quarter" idx="11"/>
          </p:nvPr>
        </p:nvSpPr>
        <p:spPr/>
        <p:txBody>
          <a:bodyPr/>
          <a:lstStyle/>
          <a:p>
            <a:r>
              <a:rPr lang="en-US" smtClean="0"/>
              <a:t>mnajeebkhan@hotmail.om</a:t>
            </a:r>
            <a:endParaRPr lang="en-US"/>
          </a:p>
        </p:txBody>
      </p:sp>
      <p:sp>
        <p:nvSpPr>
          <p:cNvPr id="6" name="Slide Number Placeholder 5"/>
          <p:cNvSpPr>
            <a:spLocks noGrp="1"/>
          </p:cNvSpPr>
          <p:nvPr>
            <p:ph type="sldNum" sz="quarter" idx="12"/>
          </p:nvPr>
        </p:nvSpPr>
        <p:spPr/>
        <p:txBody>
          <a:bodyPr/>
          <a:lstStyle/>
          <a:p>
            <a:fld id="{2D99A351-F7A5-4D35-BB0A-4B9B74BF3F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D2B9F-E6AA-4354-896E-07D8A3F6523D}" type="datetime1">
              <a:rPr lang="en-US" smtClean="0"/>
              <a:t>25/08/08</a:t>
            </a:fld>
            <a:endParaRPr lang="en-US"/>
          </a:p>
        </p:txBody>
      </p:sp>
      <p:sp>
        <p:nvSpPr>
          <p:cNvPr id="5" name="Footer Placeholder 4"/>
          <p:cNvSpPr>
            <a:spLocks noGrp="1"/>
          </p:cNvSpPr>
          <p:nvPr>
            <p:ph type="ftr" sz="quarter" idx="11"/>
          </p:nvPr>
        </p:nvSpPr>
        <p:spPr/>
        <p:txBody>
          <a:bodyPr/>
          <a:lstStyle/>
          <a:p>
            <a:r>
              <a:rPr lang="en-US" smtClean="0"/>
              <a:t>mnajeebkhan@hotmail.om</a:t>
            </a:r>
            <a:endParaRPr lang="en-US"/>
          </a:p>
        </p:txBody>
      </p:sp>
      <p:sp>
        <p:nvSpPr>
          <p:cNvPr id="6" name="Slide Number Placeholder 5"/>
          <p:cNvSpPr>
            <a:spLocks noGrp="1"/>
          </p:cNvSpPr>
          <p:nvPr>
            <p:ph type="sldNum" sz="quarter" idx="12"/>
          </p:nvPr>
        </p:nvSpPr>
        <p:spPr/>
        <p:txBody>
          <a:bodyPr/>
          <a:lstStyle/>
          <a:p>
            <a:fld id="{2D99A351-F7A5-4D35-BB0A-4B9B74BF3F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330AC-77E8-4685-8B9A-D84B7689D344}" type="datetime1">
              <a:rPr lang="en-US" smtClean="0"/>
              <a:t>25/08/08</a:t>
            </a:fld>
            <a:endParaRPr lang="en-US"/>
          </a:p>
        </p:txBody>
      </p:sp>
      <p:sp>
        <p:nvSpPr>
          <p:cNvPr id="5" name="Footer Placeholder 4"/>
          <p:cNvSpPr>
            <a:spLocks noGrp="1"/>
          </p:cNvSpPr>
          <p:nvPr>
            <p:ph type="ftr" sz="quarter" idx="11"/>
          </p:nvPr>
        </p:nvSpPr>
        <p:spPr/>
        <p:txBody>
          <a:bodyPr/>
          <a:lstStyle/>
          <a:p>
            <a:r>
              <a:rPr lang="en-US" smtClean="0"/>
              <a:t>mnajeebkhan@hotmail.om</a:t>
            </a:r>
            <a:endParaRPr lang="en-US"/>
          </a:p>
        </p:txBody>
      </p:sp>
      <p:sp>
        <p:nvSpPr>
          <p:cNvPr id="6" name="Slide Number Placeholder 5"/>
          <p:cNvSpPr>
            <a:spLocks noGrp="1"/>
          </p:cNvSpPr>
          <p:nvPr>
            <p:ph type="sldNum" sz="quarter" idx="12"/>
          </p:nvPr>
        </p:nvSpPr>
        <p:spPr/>
        <p:txBody>
          <a:bodyPr/>
          <a:lstStyle/>
          <a:p>
            <a:fld id="{2D99A351-F7A5-4D35-BB0A-4B9B74BF3F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826EE-FAB7-484B-94A4-9F8621497E82}" type="datetime1">
              <a:rPr lang="en-US" smtClean="0"/>
              <a:t>25/08/08</a:t>
            </a:fld>
            <a:endParaRPr lang="en-US"/>
          </a:p>
        </p:txBody>
      </p:sp>
      <p:sp>
        <p:nvSpPr>
          <p:cNvPr id="5" name="Footer Placeholder 4"/>
          <p:cNvSpPr>
            <a:spLocks noGrp="1"/>
          </p:cNvSpPr>
          <p:nvPr>
            <p:ph type="ftr" sz="quarter" idx="11"/>
          </p:nvPr>
        </p:nvSpPr>
        <p:spPr/>
        <p:txBody>
          <a:bodyPr/>
          <a:lstStyle/>
          <a:p>
            <a:r>
              <a:rPr lang="en-US" smtClean="0"/>
              <a:t>mnajeebkhan@hotmail.om</a:t>
            </a:r>
            <a:endParaRPr lang="en-US"/>
          </a:p>
        </p:txBody>
      </p:sp>
      <p:sp>
        <p:nvSpPr>
          <p:cNvPr id="6" name="Slide Number Placeholder 5"/>
          <p:cNvSpPr>
            <a:spLocks noGrp="1"/>
          </p:cNvSpPr>
          <p:nvPr>
            <p:ph type="sldNum" sz="quarter" idx="12"/>
          </p:nvPr>
        </p:nvSpPr>
        <p:spPr/>
        <p:txBody>
          <a:bodyPr/>
          <a:lstStyle/>
          <a:p>
            <a:fld id="{2D99A351-F7A5-4D35-BB0A-4B9B74BF3F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6331B2-8AF9-49DB-9D66-615C0A8F442D}" type="datetime1">
              <a:rPr lang="en-US" smtClean="0"/>
              <a:t>25/08/08</a:t>
            </a:fld>
            <a:endParaRPr lang="en-US"/>
          </a:p>
        </p:txBody>
      </p:sp>
      <p:sp>
        <p:nvSpPr>
          <p:cNvPr id="6" name="Footer Placeholder 5"/>
          <p:cNvSpPr>
            <a:spLocks noGrp="1"/>
          </p:cNvSpPr>
          <p:nvPr>
            <p:ph type="ftr" sz="quarter" idx="11"/>
          </p:nvPr>
        </p:nvSpPr>
        <p:spPr/>
        <p:txBody>
          <a:bodyPr/>
          <a:lstStyle/>
          <a:p>
            <a:r>
              <a:rPr lang="en-US" smtClean="0"/>
              <a:t>mnajeebkhan@hotmail.om</a:t>
            </a:r>
            <a:endParaRPr lang="en-US"/>
          </a:p>
        </p:txBody>
      </p:sp>
      <p:sp>
        <p:nvSpPr>
          <p:cNvPr id="7" name="Slide Number Placeholder 6"/>
          <p:cNvSpPr>
            <a:spLocks noGrp="1"/>
          </p:cNvSpPr>
          <p:nvPr>
            <p:ph type="sldNum" sz="quarter" idx="12"/>
          </p:nvPr>
        </p:nvSpPr>
        <p:spPr/>
        <p:txBody>
          <a:bodyPr/>
          <a:lstStyle/>
          <a:p>
            <a:fld id="{2D99A351-F7A5-4D35-BB0A-4B9B74BF3F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4F2724-7BDA-46E2-8F75-CFAAB2F81B58}" type="datetime1">
              <a:rPr lang="en-US" smtClean="0"/>
              <a:t>25/08/08</a:t>
            </a:fld>
            <a:endParaRPr lang="en-US"/>
          </a:p>
        </p:txBody>
      </p:sp>
      <p:sp>
        <p:nvSpPr>
          <p:cNvPr id="8" name="Footer Placeholder 7"/>
          <p:cNvSpPr>
            <a:spLocks noGrp="1"/>
          </p:cNvSpPr>
          <p:nvPr>
            <p:ph type="ftr" sz="quarter" idx="11"/>
          </p:nvPr>
        </p:nvSpPr>
        <p:spPr/>
        <p:txBody>
          <a:bodyPr/>
          <a:lstStyle/>
          <a:p>
            <a:r>
              <a:rPr lang="en-US" smtClean="0"/>
              <a:t>mnajeebkhan@hotmail.om</a:t>
            </a:r>
            <a:endParaRPr lang="en-US"/>
          </a:p>
        </p:txBody>
      </p:sp>
      <p:sp>
        <p:nvSpPr>
          <p:cNvPr id="9" name="Slide Number Placeholder 8"/>
          <p:cNvSpPr>
            <a:spLocks noGrp="1"/>
          </p:cNvSpPr>
          <p:nvPr>
            <p:ph type="sldNum" sz="quarter" idx="12"/>
          </p:nvPr>
        </p:nvSpPr>
        <p:spPr/>
        <p:txBody>
          <a:bodyPr/>
          <a:lstStyle/>
          <a:p>
            <a:fld id="{2D99A351-F7A5-4D35-BB0A-4B9B74BF3F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DD3CA5-E980-4A47-9962-967F4E72028F}" type="datetime1">
              <a:rPr lang="en-US" smtClean="0"/>
              <a:t>25/08/08</a:t>
            </a:fld>
            <a:endParaRPr lang="en-US"/>
          </a:p>
        </p:txBody>
      </p:sp>
      <p:sp>
        <p:nvSpPr>
          <p:cNvPr id="4" name="Footer Placeholder 3"/>
          <p:cNvSpPr>
            <a:spLocks noGrp="1"/>
          </p:cNvSpPr>
          <p:nvPr>
            <p:ph type="ftr" sz="quarter" idx="11"/>
          </p:nvPr>
        </p:nvSpPr>
        <p:spPr/>
        <p:txBody>
          <a:bodyPr/>
          <a:lstStyle/>
          <a:p>
            <a:r>
              <a:rPr lang="en-US" smtClean="0"/>
              <a:t>mnajeebkhan@hotmail.om</a:t>
            </a:r>
            <a:endParaRPr lang="en-US"/>
          </a:p>
        </p:txBody>
      </p:sp>
      <p:sp>
        <p:nvSpPr>
          <p:cNvPr id="5" name="Slide Number Placeholder 4"/>
          <p:cNvSpPr>
            <a:spLocks noGrp="1"/>
          </p:cNvSpPr>
          <p:nvPr>
            <p:ph type="sldNum" sz="quarter" idx="12"/>
          </p:nvPr>
        </p:nvSpPr>
        <p:spPr/>
        <p:txBody>
          <a:bodyPr/>
          <a:lstStyle/>
          <a:p>
            <a:fld id="{2D99A351-F7A5-4D35-BB0A-4B9B74BF3F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56A2A-0171-4126-98A9-54307C078C82}" type="datetime1">
              <a:rPr lang="en-US" smtClean="0"/>
              <a:t>25/08/08</a:t>
            </a:fld>
            <a:endParaRPr lang="en-US"/>
          </a:p>
        </p:txBody>
      </p:sp>
      <p:sp>
        <p:nvSpPr>
          <p:cNvPr id="3" name="Footer Placeholder 2"/>
          <p:cNvSpPr>
            <a:spLocks noGrp="1"/>
          </p:cNvSpPr>
          <p:nvPr>
            <p:ph type="ftr" sz="quarter" idx="11"/>
          </p:nvPr>
        </p:nvSpPr>
        <p:spPr/>
        <p:txBody>
          <a:bodyPr/>
          <a:lstStyle/>
          <a:p>
            <a:r>
              <a:rPr lang="en-US" smtClean="0"/>
              <a:t>mnajeebkhan@hotmail.om</a:t>
            </a:r>
            <a:endParaRPr lang="en-US"/>
          </a:p>
        </p:txBody>
      </p:sp>
      <p:sp>
        <p:nvSpPr>
          <p:cNvPr id="4" name="Slide Number Placeholder 3"/>
          <p:cNvSpPr>
            <a:spLocks noGrp="1"/>
          </p:cNvSpPr>
          <p:nvPr>
            <p:ph type="sldNum" sz="quarter" idx="12"/>
          </p:nvPr>
        </p:nvSpPr>
        <p:spPr/>
        <p:txBody>
          <a:bodyPr/>
          <a:lstStyle/>
          <a:p>
            <a:fld id="{2D99A351-F7A5-4D35-BB0A-4B9B74BF3F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B190CF-C9E5-422A-9F5D-CA58E7C50235}" type="datetime1">
              <a:rPr lang="en-US" smtClean="0"/>
              <a:t>25/08/08</a:t>
            </a:fld>
            <a:endParaRPr lang="en-US"/>
          </a:p>
        </p:txBody>
      </p:sp>
      <p:sp>
        <p:nvSpPr>
          <p:cNvPr id="6" name="Footer Placeholder 5"/>
          <p:cNvSpPr>
            <a:spLocks noGrp="1"/>
          </p:cNvSpPr>
          <p:nvPr>
            <p:ph type="ftr" sz="quarter" idx="11"/>
          </p:nvPr>
        </p:nvSpPr>
        <p:spPr/>
        <p:txBody>
          <a:bodyPr/>
          <a:lstStyle/>
          <a:p>
            <a:r>
              <a:rPr lang="en-US" smtClean="0"/>
              <a:t>mnajeebkhan@hotmail.om</a:t>
            </a:r>
            <a:endParaRPr lang="en-US"/>
          </a:p>
        </p:txBody>
      </p:sp>
      <p:sp>
        <p:nvSpPr>
          <p:cNvPr id="7" name="Slide Number Placeholder 6"/>
          <p:cNvSpPr>
            <a:spLocks noGrp="1"/>
          </p:cNvSpPr>
          <p:nvPr>
            <p:ph type="sldNum" sz="quarter" idx="12"/>
          </p:nvPr>
        </p:nvSpPr>
        <p:spPr/>
        <p:txBody>
          <a:bodyPr/>
          <a:lstStyle/>
          <a:p>
            <a:fld id="{2D99A351-F7A5-4D35-BB0A-4B9B74BF3F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64DA3A-77B5-4E0B-B6E5-336A06D12CE3}" type="datetime1">
              <a:rPr lang="en-US" smtClean="0"/>
              <a:t>25/08/08</a:t>
            </a:fld>
            <a:endParaRPr lang="en-US"/>
          </a:p>
        </p:txBody>
      </p:sp>
      <p:sp>
        <p:nvSpPr>
          <p:cNvPr id="6" name="Footer Placeholder 5"/>
          <p:cNvSpPr>
            <a:spLocks noGrp="1"/>
          </p:cNvSpPr>
          <p:nvPr>
            <p:ph type="ftr" sz="quarter" idx="11"/>
          </p:nvPr>
        </p:nvSpPr>
        <p:spPr/>
        <p:txBody>
          <a:bodyPr/>
          <a:lstStyle/>
          <a:p>
            <a:r>
              <a:rPr lang="en-US" smtClean="0"/>
              <a:t>mnajeebkhan@hotmail.om</a:t>
            </a:r>
            <a:endParaRPr lang="en-US"/>
          </a:p>
        </p:txBody>
      </p:sp>
      <p:sp>
        <p:nvSpPr>
          <p:cNvPr id="7" name="Slide Number Placeholder 6"/>
          <p:cNvSpPr>
            <a:spLocks noGrp="1"/>
          </p:cNvSpPr>
          <p:nvPr>
            <p:ph type="sldNum" sz="quarter" idx="12"/>
          </p:nvPr>
        </p:nvSpPr>
        <p:spPr/>
        <p:txBody>
          <a:bodyPr/>
          <a:lstStyle/>
          <a:p>
            <a:fld id="{2D99A351-F7A5-4D35-BB0A-4B9B74BF3F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642D0-760F-4E48-9CEE-C7F0228B6A4B}" type="datetime1">
              <a:rPr lang="en-US" smtClean="0"/>
              <a:t>25/08/08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mnajeebkhan@hotmail.om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9A351-F7A5-4D35-BB0A-4B9B74BF3F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Sharia compliance Issues in Islamic  Banking</a:t>
            </a:r>
            <a:endParaRPr lang="en-US" dirty="0"/>
          </a:p>
        </p:txBody>
      </p:sp>
      <p:sp>
        <p:nvSpPr>
          <p:cNvPr id="3" name="Subtitle 2"/>
          <p:cNvSpPr>
            <a:spLocks noGrp="1"/>
          </p:cNvSpPr>
          <p:nvPr>
            <p:ph type="subTitle" idx="1"/>
          </p:nvPr>
        </p:nvSpPr>
        <p:spPr/>
        <p:txBody>
          <a:bodyPr/>
          <a:lstStyle/>
          <a:p>
            <a:r>
              <a:rPr lang="en-US" dirty="0" smtClean="0"/>
              <a:t>Muhammad Najeeb Khan</a:t>
            </a:r>
          </a:p>
          <a:p>
            <a:r>
              <a:rPr lang="en-US" dirty="0" smtClean="0"/>
              <a:t>Sharia advisor HMB</a:t>
            </a:r>
          </a:p>
          <a:p>
            <a:r>
              <a:rPr lang="en-US" dirty="0" smtClean="0"/>
              <a:t>25</a:t>
            </a:r>
            <a:r>
              <a:rPr lang="en-US" baseline="30000" dirty="0" smtClean="0"/>
              <a:t>th</a:t>
            </a:r>
            <a:r>
              <a:rPr lang="en-US" dirty="0" smtClean="0"/>
              <a:t> Aug 2008</a:t>
            </a:r>
          </a:p>
          <a:p>
            <a:endParaRPr lang="en-US" dirty="0"/>
          </a:p>
        </p:txBody>
      </p:sp>
      <p:sp>
        <p:nvSpPr>
          <p:cNvPr id="4" name="Date Placeholder 3"/>
          <p:cNvSpPr>
            <a:spLocks noGrp="1"/>
          </p:cNvSpPr>
          <p:nvPr>
            <p:ph type="dt" sz="half" idx="10"/>
          </p:nvPr>
        </p:nvSpPr>
        <p:spPr/>
        <p:txBody>
          <a:bodyPr/>
          <a:lstStyle/>
          <a:p>
            <a:fld id="{F5000AB4-572E-46A6-934F-0190FA043F70}" type="datetime1">
              <a:rPr lang="en-US" smtClean="0"/>
              <a:t>25/08/08</a:t>
            </a:fld>
            <a:endParaRPr lang="en-US"/>
          </a:p>
        </p:txBody>
      </p:sp>
      <p:sp>
        <p:nvSpPr>
          <p:cNvPr id="5" name="Slide Number Placeholder 4"/>
          <p:cNvSpPr>
            <a:spLocks noGrp="1"/>
          </p:cNvSpPr>
          <p:nvPr>
            <p:ph type="sldNum" sz="quarter" idx="12"/>
          </p:nvPr>
        </p:nvSpPr>
        <p:spPr/>
        <p:txBody>
          <a:bodyPr/>
          <a:lstStyle/>
          <a:p>
            <a:fld id="{2D99A351-F7A5-4D35-BB0A-4B9B74BF3F5E}"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mnajeebkhan@hotmail.om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normAutofit fontScale="90000"/>
          </a:bodyPr>
          <a:lstStyle/>
          <a:p>
            <a:r>
              <a:rPr lang="en-US"/>
              <a:t>Mudaraba – Profit Sharing Arrangement</a:t>
            </a:r>
          </a:p>
        </p:txBody>
      </p:sp>
      <p:sp>
        <p:nvSpPr>
          <p:cNvPr id="140291" name="Rectangle 3"/>
          <p:cNvSpPr>
            <a:spLocks noGrp="1" noChangeArrowheads="1"/>
          </p:cNvSpPr>
          <p:nvPr>
            <p:ph type="body" idx="1"/>
          </p:nvPr>
        </p:nvSpPr>
        <p:spPr>
          <a:xfrm>
            <a:off x="457200" y="3360738"/>
            <a:ext cx="8229600" cy="2765425"/>
          </a:xfrm>
        </p:spPr>
        <p:txBody>
          <a:bodyPr>
            <a:normAutofit lnSpcReduction="10000"/>
          </a:bodyPr>
          <a:lstStyle/>
          <a:p>
            <a:pPr>
              <a:lnSpc>
                <a:spcPct val="130000"/>
              </a:lnSpc>
            </a:pPr>
            <a:r>
              <a:rPr lang="en-US" sz="2000" b="1"/>
              <a:t>Identical to a fund structure </a:t>
            </a:r>
          </a:p>
          <a:p>
            <a:pPr>
              <a:lnSpc>
                <a:spcPct val="130000"/>
              </a:lnSpc>
            </a:pPr>
            <a:r>
              <a:rPr lang="en-US" sz="2000" b="1"/>
              <a:t>Investors contribute finance; Manager contributes expertise</a:t>
            </a:r>
          </a:p>
          <a:p>
            <a:pPr>
              <a:lnSpc>
                <a:spcPct val="130000"/>
              </a:lnSpc>
            </a:pPr>
            <a:r>
              <a:rPr lang="en-US" sz="2000" b="1"/>
              <a:t>Liability of Manager is limited with incentive to perform</a:t>
            </a:r>
          </a:p>
          <a:p>
            <a:pPr>
              <a:lnSpc>
                <a:spcPct val="130000"/>
              </a:lnSpc>
            </a:pPr>
            <a:r>
              <a:rPr lang="en-US" sz="2000" b="1"/>
              <a:t>Investment objectives either specific or left on Manager discretion</a:t>
            </a:r>
          </a:p>
          <a:p>
            <a:pPr>
              <a:lnSpc>
                <a:spcPct val="130000"/>
              </a:lnSpc>
            </a:pPr>
            <a:r>
              <a:rPr lang="en-US" sz="2000" b="1"/>
              <a:t>Managers’ fees based on profit </a:t>
            </a:r>
          </a:p>
          <a:p>
            <a:pPr>
              <a:lnSpc>
                <a:spcPct val="130000"/>
              </a:lnSpc>
            </a:pPr>
            <a:r>
              <a:rPr lang="en-US" sz="2000" b="1"/>
              <a:t>Fairly widely used form of finance in Islamic banking and capital markets</a:t>
            </a:r>
          </a:p>
        </p:txBody>
      </p:sp>
      <p:sp>
        <p:nvSpPr>
          <p:cNvPr id="140292" name="Rectangle 4"/>
          <p:cNvSpPr>
            <a:spLocks noChangeArrowheads="1"/>
          </p:cNvSpPr>
          <p:nvPr/>
        </p:nvSpPr>
        <p:spPr bwMode="auto">
          <a:xfrm>
            <a:off x="5629275" y="1836738"/>
            <a:ext cx="1371600" cy="1387475"/>
          </a:xfrm>
          <a:prstGeom prst="rect">
            <a:avLst/>
          </a:prstGeom>
          <a:solidFill>
            <a:srgbClr val="FFCC00"/>
          </a:solidFill>
          <a:ln w="12700">
            <a:solidFill>
              <a:srgbClr val="FFCC00"/>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a:solidFill>
                  <a:schemeClr val="bg2"/>
                </a:solidFill>
              </a:rPr>
              <a:t>Venture</a:t>
            </a:r>
          </a:p>
          <a:p>
            <a:pPr algn="ctr" eaLnBrk="0" hangingPunct="0"/>
            <a:r>
              <a:rPr lang="en-US">
                <a:solidFill>
                  <a:schemeClr val="bg2"/>
                </a:solidFill>
              </a:rPr>
              <a:t>(Mudaraba)</a:t>
            </a:r>
          </a:p>
        </p:txBody>
      </p:sp>
      <p:sp>
        <p:nvSpPr>
          <p:cNvPr id="140293" name="Oval 5"/>
          <p:cNvSpPr>
            <a:spLocks noChangeArrowheads="1"/>
          </p:cNvSpPr>
          <p:nvPr/>
        </p:nvSpPr>
        <p:spPr bwMode="auto">
          <a:xfrm>
            <a:off x="1981200" y="1706563"/>
            <a:ext cx="1338263" cy="676275"/>
          </a:xfrm>
          <a:prstGeom prst="ellipse">
            <a:avLst/>
          </a:prstGeom>
          <a:solidFill>
            <a:schemeClr val="accent1"/>
          </a:solidFill>
          <a:ln w="12700">
            <a:solidFill>
              <a:schemeClr val="tx1"/>
            </a:solidFill>
            <a:round/>
            <a:headEnd type="none" w="sm" len="sm"/>
            <a:tailEnd type="none" w="sm" len="sm"/>
          </a:ln>
          <a:effectLst>
            <a:outerShdw dist="35921" dir="2700000" algn="ctr" rotWithShape="0">
              <a:schemeClr val="bg2"/>
            </a:outerShdw>
          </a:effectLst>
        </p:spPr>
        <p:txBody>
          <a:bodyPr wrap="none" anchor="ctr"/>
          <a:lstStyle/>
          <a:p>
            <a:pPr algn="ctr" eaLnBrk="0" hangingPunct="0"/>
            <a:r>
              <a:rPr lang="en-US" sz="1600"/>
              <a:t>Investors</a:t>
            </a:r>
          </a:p>
          <a:p>
            <a:pPr algn="ctr" eaLnBrk="0" hangingPunct="0"/>
            <a:r>
              <a:rPr lang="en-US" sz="1600"/>
              <a:t>(Rab-ul-Mal)</a:t>
            </a:r>
          </a:p>
        </p:txBody>
      </p:sp>
      <p:sp>
        <p:nvSpPr>
          <p:cNvPr id="140294" name="Line 6"/>
          <p:cNvSpPr>
            <a:spLocks noChangeShapeType="1"/>
          </p:cNvSpPr>
          <p:nvPr/>
        </p:nvSpPr>
        <p:spPr bwMode="auto">
          <a:xfrm>
            <a:off x="3505200" y="1935163"/>
            <a:ext cx="1905000" cy="0"/>
          </a:xfrm>
          <a:prstGeom prst="line">
            <a:avLst/>
          </a:prstGeom>
          <a:noFill/>
          <a:ln w="38100">
            <a:solidFill>
              <a:schemeClr val="bg2"/>
            </a:solidFill>
            <a:round/>
            <a:headEnd type="none" w="sm" len="sm"/>
            <a:tailEnd type="triangle" w="med" len="med"/>
          </a:ln>
          <a:effectLst/>
        </p:spPr>
        <p:txBody>
          <a:bodyPr/>
          <a:lstStyle/>
          <a:p>
            <a:endParaRPr lang="en-US"/>
          </a:p>
        </p:txBody>
      </p:sp>
      <p:sp>
        <p:nvSpPr>
          <p:cNvPr id="140295" name="Oval 7"/>
          <p:cNvSpPr>
            <a:spLocks noChangeArrowheads="1"/>
          </p:cNvSpPr>
          <p:nvPr/>
        </p:nvSpPr>
        <p:spPr bwMode="auto">
          <a:xfrm>
            <a:off x="2005013" y="2676525"/>
            <a:ext cx="1338262" cy="676275"/>
          </a:xfrm>
          <a:prstGeom prst="ellipse">
            <a:avLst/>
          </a:prstGeom>
          <a:solidFill>
            <a:schemeClr val="accent1"/>
          </a:solidFill>
          <a:ln w="12700">
            <a:solidFill>
              <a:schemeClr val="tx1"/>
            </a:solidFill>
            <a:round/>
            <a:headEnd type="none" w="sm" len="sm"/>
            <a:tailEnd type="none" w="sm" len="sm"/>
          </a:ln>
          <a:effectLst>
            <a:outerShdw dist="35921" dir="2700000" algn="ctr" rotWithShape="0">
              <a:schemeClr val="bg2"/>
            </a:outerShdw>
          </a:effectLst>
        </p:spPr>
        <p:txBody>
          <a:bodyPr wrap="none" anchor="ctr"/>
          <a:lstStyle/>
          <a:p>
            <a:pPr algn="ctr" eaLnBrk="0" hangingPunct="0"/>
            <a:r>
              <a:rPr lang="en-US" sz="1600"/>
              <a:t>Manager</a:t>
            </a:r>
          </a:p>
          <a:p>
            <a:pPr algn="ctr" eaLnBrk="0" hangingPunct="0"/>
            <a:r>
              <a:rPr lang="en-US" sz="1600"/>
              <a:t>(Mudarib)</a:t>
            </a:r>
          </a:p>
        </p:txBody>
      </p:sp>
      <p:sp>
        <p:nvSpPr>
          <p:cNvPr id="140296" name="Text Box 8"/>
          <p:cNvSpPr txBox="1">
            <a:spLocks noChangeArrowheads="1"/>
          </p:cNvSpPr>
          <p:nvPr/>
        </p:nvSpPr>
        <p:spPr bwMode="auto">
          <a:xfrm>
            <a:off x="3511550" y="1706563"/>
            <a:ext cx="1441450" cy="228600"/>
          </a:xfrm>
          <a:prstGeom prst="rect">
            <a:avLst/>
          </a:prstGeom>
          <a:noFill/>
          <a:ln w="12700">
            <a:noFill/>
            <a:miter lim="800000"/>
            <a:headEnd type="none" w="sm" len="sm"/>
            <a:tailEnd type="none" w="sm" len="sm"/>
          </a:ln>
          <a:effectLst/>
        </p:spPr>
        <p:txBody>
          <a:bodyPr wrap="none">
            <a:spAutoFit/>
          </a:bodyPr>
          <a:lstStyle/>
          <a:p>
            <a:pPr algn="ctr" eaLnBrk="0" hangingPunct="0"/>
            <a:r>
              <a:rPr lang="en-US" sz="900" b="1">
                <a:solidFill>
                  <a:srgbClr val="000000"/>
                </a:solidFill>
                <a:effectLst>
                  <a:outerShdw blurRad="38100" dist="38100" dir="2700000" algn="tl">
                    <a:srgbClr val="C0C0C0"/>
                  </a:outerShdw>
                </a:effectLst>
              </a:rPr>
              <a:t>Contribution of finance</a:t>
            </a:r>
          </a:p>
        </p:txBody>
      </p:sp>
      <p:sp>
        <p:nvSpPr>
          <p:cNvPr id="140297" name="Line 9"/>
          <p:cNvSpPr>
            <a:spLocks noChangeShapeType="1"/>
          </p:cNvSpPr>
          <p:nvPr/>
        </p:nvSpPr>
        <p:spPr bwMode="auto">
          <a:xfrm>
            <a:off x="3459163" y="2084388"/>
            <a:ext cx="1976437" cy="1587"/>
          </a:xfrm>
          <a:prstGeom prst="line">
            <a:avLst/>
          </a:prstGeom>
          <a:noFill/>
          <a:ln w="38100">
            <a:solidFill>
              <a:schemeClr val="bg2"/>
            </a:solidFill>
            <a:round/>
            <a:headEnd type="triangle" w="med" len="med"/>
            <a:tailEnd/>
          </a:ln>
          <a:effectLst/>
        </p:spPr>
        <p:txBody>
          <a:bodyPr/>
          <a:lstStyle/>
          <a:p>
            <a:endParaRPr lang="en-US"/>
          </a:p>
        </p:txBody>
      </p:sp>
      <p:sp>
        <p:nvSpPr>
          <p:cNvPr id="140298" name="Text Box 10"/>
          <p:cNvSpPr txBox="1">
            <a:spLocks noChangeArrowheads="1"/>
          </p:cNvSpPr>
          <p:nvPr/>
        </p:nvSpPr>
        <p:spPr bwMode="auto">
          <a:xfrm>
            <a:off x="3536950" y="2163763"/>
            <a:ext cx="1720850" cy="228600"/>
          </a:xfrm>
          <a:prstGeom prst="rect">
            <a:avLst/>
          </a:prstGeom>
          <a:noFill/>
          <a:ln w="12700">
            <a:noFill/>
            <a:miter lim="800000"/>
            <a:headEnd type="none" w="sm" len="sm"/>
            <a:tailEnd type="none" w="sm" len="sm"/>
          </a:ln>
          <a:effectLst/>
        </p:spPr>
        <p:txBody>
          <a:bodyPr wrap="none">
            <a:spAutoFit/>
          </a:bodyPr>
          <a:lstStyle/>
          <a:p>
            <a:pPr algn="ctr" eaLnBrk="0" hangingPunct="0"/>
            <a:r>
              <a:rPr lang="en-US" sz="900" b="1">
                <a:solidFill>
                  <a:srgbClr val="000000"/>
                </a:solidFill>
                <a:effectLst>
                  <a:outerShdw blurRad="38100" dist="38100" dir="2700000" algn="tl">
                    <a:srgbClr val="C0C0C0"/>
                  </a:outerShdw>
                </a:effectLst>
              </a:rPr>
              <a:t>Profit and capital repayment</a:t>
            </a:r>
          </a:p>
        </p:txBody>
      </p:sp>
      <p:sp>
        <p:nvSpPr>
          <p:cNvPr id="140299" name="Line 11"/>
          <p:cNvSpPr>
            <a:spLocks noChangeShapeType="1"/>
          </p:cNvSpPr>
          <p:nvPr/>
        </p:nvSpPr>
        <p:spPr bwMode="auto">
          <a:xfrm>
            <a:off x="3459163" y="2849563"/>
            <a:ext cx="1976437" cy="1587"/>
          </a:xfrm>
          <a:prstGeom prst="line">
            <a:avLst/>
          </a:prstGeom>
          <a:noFill/>
          <a:ln w="38100">
            <a:solidFill>
              <a:schemeClr val="bg2"/>
            </a:solidFill>
            <a:round/>
            <a:headEnd type="none" w="sm" len="sm"/>
            <a:tailEnd type="triangle" w="med" len="med"/>
          </a:ln>
          <a:effectLst/>
        </p:spPr>
        <p:txBody>
          <a:bodyPr/>
          <a:lstStyle/>
          <a:p>
            <a:endParaRPr lang="en-US"/>
          </a:p>
        </p:txBody>
      </p:sp>
      <p:sp>
        <p:nvSpPr>
          <p:cNvPr id="140300" name="Text Box 12"/>
          <p:cNvSpPr txBox="1">
            <a:spLocks noChangeArrowheads="1"/>
          </p:cNvSpPr>
          <p:nvPr/>
        </p:nvSpPr>
        <p:spPr bwMode="auto">
          <a:xfrm>
            <a:off x="3552825" y="2620963"/>
            <a:ext cx="1543050" cy="228600"/>
          </a:xfrm>
          <a:prstGeom prst="rect">
            <a:avLst/>
          </a:prstGeom>
          <a:noFill/>
          <a:ln w="12700">
            <a:noFill/>
            <a:miter lim="800000"/>
            <a:headEnd type="none" w="sm" len="sm"/>
            <a:tailEnd type="none" w="sm" len="sm"/>
          </a:ln>
          <a:effectLst/>
        </p:spPr>
        <p:txBody>
          <a:bodyPr wrap="none">
            <a:spAutoFit/>
          </a:bodyPr>
          <a:lstStyle/>
          <a:p>
            <a:pPr algn="ctr" eaLnBrk="0" hangingPunct="0"/>
            <a:r>
              <a:rPr lang="en-US" sz="900" b="1">
                <a:solidFill>
                  <a:srgbClr val="000000"/>
                </a:solidFill>
                <a:effectLst>
                  <a:outerShdw blurRad="38100" dist="38100" dir="2700000" algn="tl">
                    <a:srgbClr val="C0C0C0"/>
                  </a:outerShdw>
                </a:effectLst>
              </a:rPr>
              <a:t>Contribution of expertise</a:t>
            </a:r>
          </a:p>
        </p:txBody>
      </p:sp>
      <p:sp>
        <p:nvSpPr>
          <p:cNvPr id="140301" name="Line 13"/>
          <p:cNvSpPr>
            <a:spLocks noChangeShapeType="1"/>
          </p:cNvSpPr>
          <p:nvPr/>
        </p:nvSpPr>
        <p:spPr bwMode="auto">
          <a:xfrm>
            <a:off x="3459163" y="2998788"/>
            <a:ext cx="1976437" cy="1587"/>
          </a:xfrm>
          <a:prstGeom prst="line">
            <a:avLst/>
          </a:prstGeom>
          <a:noFill/>
          <a:ln w="38100">
            <a:solidFill>
              <a:schemeClr val="bg2"/>
            </a:solidFill>
            <a:round/>
            <a:headEnd type="triangle" w="med" len="med"/>
            <a:tailEnd/>
          </a:ln>
          <a:effectLst/>
        </p:spPr>
        <p:txBody>
          <a:bodyPr/>
          <a:lstStyle/>
          <a:p>
            <a:endParaRPr lang="en-US"/>
          </a:p>
        </p:txBody>
      </p:sp>
      <p:sp>
        <p:nvSpPr>
          <p:cNvPr id="140302" name="Text Box 14"/>
          <p:cNvSpPr txBox="1">
            <a:spLocks noChangeArrowheads="1"/>
          </p:cNvSpPr>
          <p:nvPr/>
        </p:nvSpPr>
        <p:spPr bwMode="auto">
          <a:xfrm>
            <a:off x="3616325" y="3001963"/>
            <a:ext cx="1708150" cy="228600"/>
          </a:xfrm>
          <a:prstGeom prst="rect">
            <a:avLst/>
          </a:prstGeom>
          <a:noFill/>
          <a:ln w="12700">
            <a:noFill/>
            <a:miter lim="800000"/>
            <a:headEnd type="none" w="sm" len="sm"/>
            <a:tailEnd type="none" w="sm" len="sm"/>
          </a:ln>
          <a:effectLst/>
        </p:spPr>
        <p:txBody>
          <a:bodyPr wrap="none">
            <a:spAutoFit/>
          </a:bodyPr>
          <a:lstStyle/>
          <a:p>
            <a:pPr algn="ctr" eaLnBrk="0" hangingPunct="0"/>
            <a:r>
              <a:rPr lang="en-US" sz="900" b="1">
                <a:solidFill>
                  <a:srgbClr val="000000"/>
                </a:solidFill>
                <a:effectLst>
                  <a:outerShdw blurRad="38100" dist="38100" dir="2700000" algn="tl">
                    <a:srgbClr val="C0C0C0"/>
                  </a:outerShdw>
                </a:effectLst>
              </a:rPr>
              <a:t>Fees based on profit earned</a:t>
            </a:r>
          </a:p>
        </p:txBody>
      </p:sp>
      <p:sp>
        <p:nvSpPr>
          <p:cNvPr id="15" name="Date Placeholder 14"/>
          <p:cNvSpPr>
            <a:spLocks noGrp="1"/>
          </p:cNvSpPr>
          <p:nvPr>
            <p:ph type="dt" sz="half" idx="10"/>
          </p:nvPr>
        </p:nvSpPr>
        <p:spPr/>
        <p:txBody>
          <a:bodyPr/>
          <a:lstStyle/>
          <a:p>
            <a:fld id="{3359441E-CC7F-41C8-A32C-6308F3F65FC7}" type="datetime1">
              <a:rPr lang="en-US" smtClean="0"/>
              <a:t>25/08/08</a:t>
            </a:fld>
            <a:endParaRPr lang="en-US"/>
          </a:p>
        </p:txBody>
      </p:sp>
      <p:sp>
        <p:nvSpPr>
          <p:cNvPr id="16" name="Slide Number Placeholder 15"/>
          <p:cNvSpPr>
            <a:spLocks noGrp="1"/>
          </p:cNvSpPr>
          <p:nvPr>
            <p:ph type="sldNum" sz="quarter" idx="12"/>
          </p:nvPr>
        </p:nvSpPr>
        <p:spPr/>
        <p:txBody>
          <a:bodyPr/>
          <a:lstStyle/>
          <a:p>
            <a:fld id="{2D99A351-F7A5-4D35-BB0A-4B9B74BF3F5E}" type="slidenum">
              <a:rPr lang="en-US" smtClean="0"/>
              <a:pPr/>
              <a:t>10</a:t>
            </a:fld>
            <a:endParaRPr lang="en-US"/>
          </a:p>
        </p:txBody>
      </p:sp>
      <p:sp>
        <p:nvSpPr>
          <p:cNvPr id="17" name="Footer Placeholder 16"/>
          <p:cNvSpPr>
            <a:spLocks noGrp="1"/>
          </p:cNvSpPr>
          <p:nvPr>
            <p:ph type="ftr" sz="quarter" idx="11"/>
          </p:nvPr>
        </p:nvSpPr>
        <p:spPr/>
        <p:txBody>
          <a:bodyPr/>
          <a:lstStyle/>
          <a:p>
            <a:r>
              <a:rPr lang="en-US" smtClean="0"/>
              <a:t>mnajeebkhan@hotmail.om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0293"/>
                                        </p:tgtEl>
                                        <p:attrNameLst>
                                          <p:attrName>style.visibility</p:attrName>
                                        </p:attrNameLst>
                                      </p:cBhvr>
                                      <p:to>
                                        <p:strVal val="visible"/>
                                      </p:to>
                                    </p:set>
                                    <p:animEffect transition="in" filter="checkerboard(across)">
                                      <p:cBhvr>
                                        <p:cTn id="7" dur="500"/>
                                        <p:tgtEl>
                                          <p:spTgt spid="140293"/>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40292"/>
                                        </p:tgtEl>
                                        <p:attrNameLst>
                                          <p:attrName>style.visibility</p:attrName>
                                        </p:attrNameLst>
                                      </p:cBhvr>
                                      <p:to>
                                        <p:strVal val="visible"/>
                                      </p:to>
                                    </p:set>
                                    <p:animEffect transition="in" filter="checkerboard(across)">
                                      <p:cBhvr>
                                        <p:cTn id="11" dur="500"/>
                                        <p:tgtEl>
                                          <p:spTgt spid="140292"/>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40295"/>
                                        </p:tgtEl>
                                        <p:attrNameLst>
                                          <p:attrName>style.visibility</p:attrName>
                                        </p:attrNameLst>
                                      </p:cBhvr>
                                      <p:to>
                                        <p:strVal val="visible"/>
                                      </p:to>
                                    </p:set>
                                    <p:animEffect transition="in" filter="checkerboard(across)">
                                      <p:cBhvr>
                                        <p:cTn id="15" dur="500"/>
                                        <p:tgtEl>
                                          <p:spTgt spid="140295"/>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40294"/>
                                        </p:tgtEl>
                                        <p:attrNameLst>
                                          <p:attrName>style.visibility</p:attrName>
                                        </p:attrNameLst>
                                      </p:cBhvr>
                                      <p:to>
                                        <p:strVal val="visible"/>
                                      </p:to>
                                    </p:set>
                                    <p:animEffect transition="in" filter="blinds(horizontal)">
                                      <p:cBhvr>
                                        <p:cTn id="19" dur="500"/>
                                        <p:tgtEl>
                                          <p:spTgt spid="140294"/>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40296"/>
                                        </p:tgtEl>
                                        <p:attrNameLst>
                                          <p:attrName>style.visibility</p:attrName>
                                        </p:attrNameLst>
                                      </p:cBhvr>
                                      <p:to>
                                        <p:strVal val="visible"/>
                                      </p:to>
                                    </p:set>
                                    <p:animEffect transition="in" filter="blinds(horizontal)">
                                      <p:cBhvr>
                                        <p:cTn id="23" dur="500"/>
                                        <p:tgtEl>
                                          <p:spTgt spid="140296"/>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40297"/>
                                        </p:tgtEl>
                                        <p:attrNameLst>
                                          <p:attrName>style.visibility</p:attrName>
                                        </p:attrNameLst>
                                      </p:cBhvr>
                                      <p:to>
                                        <p:strVal val="visible"/>
                                      </p:to>
                                    </p:set>
                                    <p:animEffect transition="in" filter="blinds(horizontal)">
                                      <p:cBhvr>
                                        <p:cTn id="27" dur="500"/>
                                        <p:tgtEl>
                                          <p:spTgt spid="140297"/>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140298"/>
                                        </p:tgtEl>
                                        <p:attrNameLst>
                                          <p:attrName>style.visibility</p:attrName>
                                        </p:attrNameLst>
                                      </p:cBhvr>
                                      <p:to>
                                        <p:strVal val="visible"/>
                                      </p:to>
                                    </p:set>
                                    <p:animEffect transition="in" filter="blinds(horizontal)">
                                      <p:cBhvr>
                                        <p:cTn id="31" dur="500"/>
                                        <p:tgtEl>
                                          <p:spTgt spid="140298"/>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140299"/>
                                        </p:tgtEl>
                                        <p:attrNameLst>
                                          <p:attrName>style.visibility</p:attrName>
                                        </p:attrNameLst>
                                      </p:cBhvr>
                                      <p:to>
                                        <p:strVal val="visible"/>
                                      </p:to>
                                    </p:set>
                                    <p:animEffect transition="in" filter="blinds(horizontal)">
                                      <p:cBhvr>
                                        <p:cTn id="35" dur="500"/>
                                        <p:tgtEl>
                                          <p:spTgt spid="140299"/>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140300"/>
                                        </p:tgtEl>
                                        <p:attrNameLst>
                                          <p:attrName>style.visibility</p:attrName>
                                        </p:attrNameLst>
                                      </p:cBhvr>
                                      <p:to>
                                        <p:strVal val="visible"/>
                                      </p:to>
                                    </p:set>
                                    <p:animEffect transition="in" filter="blinds(horizontal)">
                                      <p:cBhvr>
                                        <p:cTn id="39" dur="500"/>
                                        <p:tgtEl>
                                          <p:spTgt spid="140300"/>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140301"/>
                                        </p:tgtEl>
                                        <p:attrNameLst>
                                          <p:attrName>style.visibility</p:attrName>
                                        </p:attrNameLst>
                                      </p:cBhvr>
                                      <p:to>
                                        <p:strVal val="visible"/>
                                      </p:to>
                                    </p:set>
                                    <p:animEffect transition="in" filter="blinds(horizontal)">
                                      <p:cBhvr>
                                        <p:cTn id="43" dur="500"/>
                                        <p:tgtEl>
                                          <p:spTgt spid="140301"/>
                                        </p:tgtEl>
                                      </p:cBhvr>
                                    </p:animEffect>
                                  </p:childTnLst>
                                </p:cTn>
                              </p:par>
                            </p:childTnLst>
                          </p:cTn>
                        </p:par>
                        <p:par>
                          <p:cTn id="44" fill="hold">
                            <p:stCondLst>
                              <p:cond delay="5000"/>
                            </p:stCondLst>
                            <p:childTnLst>
                              <p:par>
                                <p:cTn id="45" presetID="3" presetClass="entr" presetSubtype="10" fill="hold" grpId="0" nodeType="afterEffect">
                                  <p:stCondLst>
                                    <p:cond delay="0"/>
                                  </p:stCondLst>
                                  <p:childTnLst>
                                    <p:set>
                                      <p:cBhvr>
                                        <p:cTn id="46" dur="1" fill="hold">
                                          <p:stCondLst>
                                            <p:cond delay="0"/>
                                          </p:stCondLst>
                                        </p:cTn>
                                        <p:tgtEl>
                                          <p:spTgt spid="140302"/>
                                        </p:tgtEl>
                                        <p:attrNameLst>
                                          <p:attrName>style.visibility</p:attrName>
                                        </p:attrNameLst>
                                      </p:cBhvr>
                                      <p:to>
                                        <p:strVal val="visible"/>
                                      </p:to>
                                    </p:set>
                                    <p:animEffect transition="in" filter="blinds(horizontal)">
                                      <p:cBhvr>
                                        <p:cTn id="47" dur="500"/>
                                        <p:tgtEl>
                                          <p:spTgt spid="140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2" grpId="0" animBg="1" autoUpdateAnimBg="0"/>
      <p:bldP spid="140293" grpId="0" animBg="1" autoUpdateAnimBg="0"/>
      <p:bldP spid="140294" grpId="0" animBg="1"/>
      <p:bldP spid="140295" grpId="0" animBg="1" autoUpdateAnimBg="0"/>
      <p:bldP spid="140296" grpId="0" autoUpdateAnimBg="0"/>
      <p:bldP spid="140297" grpId="0" animBg="1"/>
      <p:bldP spid="140298" grpId="0" autoUpdateAnimBg="0"/>
      <p:bldP spid="140299" grpId="0" animBg="1"/>
      <p:bldP spid="140300" grpId="0" autoUpdateAnimBg="0"/>
      <p:bldP spid="140301" grpId="0" animBg="1"/>
      <p:bldP spid="14030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COMPLIANCE ISSUES</a:t>
            </a:r>
            <a:br>
              <a:rPr lang="en-US" dirty="0" smtClean="0"/>
            </a:br>
            <a:r>
              <a:rPr lang="en-US" dirty="0" smtClean="0"/>
              <a:t> on liability side</a:t>
            </a:r>
            <a:endParaRPr lang="en-US" dirty="0"/>
          </a:p>
        </p:txBody>
      </p:sp>
      <p:sp>
        <p:nvSpPr>
          <p:cNvPr id="3" name="Content Placeholder 2"/>
          <p:cNvSpPr>
            <a:spLocks noGrp="1"/>
          </p:cNvSpPr>
          <p:nvPr>
            <p:ph idx="1"/>
          </p:nvPr>
        </p:nvSpPr>
        <p:spPr/>
        <p:txBody>
          <a:bodyPr>
            <a:normAutofit fontScale="85000" lnSpcReduction="20000"/>
          </a:bodyPr>
          <a:lstStyle/>
          <a:p>
            <a:r>
              <a:rPr lang="en-US" b="1" i="1" dirty="0" smtClean="0"/>
              <a:t>POINTS NEED FURTHER RESEARCH</a:t>
            </a:r>
            <a:endParaRPr lang="en-US" dirty="0" smtClean="0"/>
          </a:p>
          <a:p>
            <a:pPr>
              <a:buNone/>
            </a:pPr>
            <a:endParaRPr lang="en-US" dirty="0" smtClean="0"/>
          </a:p>
          <a:p>
            <a:pPr lvl="0"/>
            <a:r>
              <a:rPr lang="en-US" b="1" i="1" dirty="0" smtClean="0"/>
              <a:t>Pool  Management on the basis of </a:t>
            </a:r>
            <a:r>
              <a:rPr lang="en-US" b="1" i="1" dirty="0" err="1" smtClean="0"/>
              <a:t>Mudaraba</a:t>
            </a:r>
            <a:endParaRPr lang="en-US" dirty="0" smtClean="0"/>
          </a:p>
          <a:p>
            <a:pPr lvl="0"/>
            <a:r>
              <a:rPr lang="en-US" b="1" i="1" dirty="0" smtClean="0"/>
              <a:t>Treatments of pool</a:t>
            </a:r>
            <a:endParaRPr lang="en-US" dirty="0" smtClean="0"/>
          </a:p>
          <a:p>
            <a:pPr lvl="0"/>
            <a:r>
              <a:rPr lang="en-US" b="1" i="1" dirty="0" smtClean="0"/>
              <a:t>Expense allocation</a:t>
            </a:r>
            <a:endParaRPr lang="en-US" dirty="0" smtClean="0"/>
          </a:p>
          <a:p>
            <a:pPr lvl="0"/>
            <a:r>
              <a:rPr lang="en-US" b="1" i="1" dirty="0" smtClean="0"/>
              <a:t>Profit </a:t>
            </a:r>
            <a:r>
              <a:rPr lang="en-US" b="1" i="1" dirty="0" err="1" smtClean="0"/>
              <a:t>determinationh</a:t>
            </a:r>
            <a:endParaRPr lang="en-US" dirty="0" smtClean="0"/>
          </a:p>
          <a:p>
            <a:pPr lvl="0"/>
            <a:r>
              <a:rPr lang="en-US" b="1" i="1" dirty="0" smtClean="0"/>
              <a:t>Movements of funds between pools</a:t>
            </a:r>
            <a:endParaRPr lang="en-US" dirty="0" smtClean="0"/>
          </a:p>
          <a:p>
            <a:pPr lvl="0"/>
            <a:r>
              <a:rPr lang="en-US" b="1" i="1" dirty="0" err="1" smtClean="0"/>
              <a:t>Weightages</a:t>
            </a:r>
            <a:endParaRPr lang="en-US" dirty="0" smtClean="0"/>
          </a:p>
          <a:p>
            <a:pPr lvl="0"/>
            <a:r>
              <a:rPr lang="en-US" b="1" i="1" dirty="0" smtClean="0"/>
              <a:t>Expenses related to the bank(</a:t>
            </a:r>
            <a:r>
              <a:rPr lang="en-US" b="1" i="1" dirty="0" err="1" smtClean="0"/>
              <a:t>mudarib</a:t>
            </a:r>
            <a:r>
              <a:rPr lang="en-US" b="1" i="1" dirty="0" smtClean="0"/>
              <a:t>)</a:t>
            </a:r>
            <a:endParaRPr lang="en-US" dirty="0" smtClean="0"/>
          </a:p>
          <a:p>
            <a:r>
              <a:rPr lang="en-US" b="1" i="1" dirty="0" smtClean="0"/>
              <a:t> </a:t>
            </a:r>
            <a:endParaRPr lang="en-US" dirty="0" smtClean="0"/>
          </a:p>
          <a:p>
            <a:endParaRPr lang="en-US" dirty="0"/>
          </a:p>
        </p:txBody>
      </p:sp>
      <p:sp>
        <p:nvSpPr>
          <p:cNvPr id="4" name="Date Placeholder 3"/>
          <p:cNvSpPr>
            <a:spLocks noGrp="1"/>
          </p:cNvSpPr>
          <p:nvPr>
            <p:ph type="dt" sz="half" idx="10"/>
          </p:nvPr>
        </p:nvSpPr>
        <p:spPr/>
        <p:txBody>
          <a:bodyPr/>
          <a:lstStyle/>
          <a:p>
            <a:fld id="{FA760F9C-1234-4724-8C40-503C63D5EBA4}" type="datetime1">
              <a:rPr lang="en-US" smtClean="0"/>
              <a:t>25/08/08</a:t>
            </a:fld>
            <a:endParaRPr lang="en-US"/>
          </a:p>
        </p:txBody>
      </p:sp>
      <p:sp>
        <p:nvSpPr>
          <p:cNvPr id="5" name="Slide Number Placeholder 4"/>
          <p:cNvSpPr>
            <a:spLocks noGrp="1"/>
          </p:cNvSpPr>
          <p:nvPr>
            <p:ph type="sldNum" sz="quarter" idx="12"/>
          </p:nvPr>
        </p:nvSpPr>
        <p:spPr/>
        <p:txBody>
          <a:bodyPr/>
          <a:lstStyle/>
          <a:p>
            <a:fld id="{2D99A351-F7A5-4D35-BB0A-4B9B74BF3F5E}"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mnajeebkhan@hotmail.om</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Musharaka – Equity Participation</a:t>
            </a:r>
          </a:p>
        </p:txBody>
      </p:sp>
      <p:sp>
        <p:nvSpPr>
          <p:cNvPr id="142339" name="Rectangle 3"/>
          <p:cNvSpPr>
            <a:spLocks noGrp="1" noChangeArrowheads="1"/>
          </p:cNvSpPr>
          <p:nvPr>
            <p:ph type="body" idx="1"/>
          </p:nvPr>
        </p:nvSpPr>
        <p:spPr>
          <a:xfrm>
            <a:off x="457200" y="3360738"/>
            <a:ext cx="8229600" cy="2765425"/>
          </a:xfrm>
        </p:spPr>
        <p:txBody>
          <a:bodyPr>
            <a:normAutofit lnSpcReduction="10000"/>
          </a:bodyPr>
          <a:lstStyle/>
          <a:p>
            <a:pPr>
              <a:lnSpc>
                <a:spcPct val="130000"/>
              </a:lnSpc>
            </a:pPr>
            <a:r>
              <a:rPr lang="en-GB" sz="2000" b="1"/>
              <a:t>Analogous to classical joint venture </a:t>
            </a:r>
          </a:p>
          <a:p>
            <a:pPr>
              <a:lnSpc>
                <a:spcPct val="130000"/>
              </a:lnSpc>
            </a:pPr>
            <a:r>
              <a:rPr lang="en-GB" sz="2000" b="1"/>
              <a:t>Both entrepreneur and investors contribute to capital</a:t>
            </a:r>
          </a:p>
          <a:p>
            <a:pPr>
              <a:lnSpc>
                <a:spcPct val="130000"/>
              </a:lnSpc>
            </a:pPr>
            <a:r>
              <a:rPr lang="en-GB" sz="2000" b="1"/>
              <a:t>Risks and returns are shared in proportion to capital contribution</a:t>
            </a:r>
          </a:p>
          <a:p>
            <a:pPr>
              <a:lnSpc>
                <a:spcPct val="130000"/>
              </a:lnSpc>
            </a:pPr>
            <a:r>
              <a:rPr lang="en-GB" sz="2000" b="1"/>
              <a:t>Normally used for project finance or venture capital</a:t>
            </a:r>
          </a:p>
          <a:p>
            <a:pPr>
              <a:lnSpc>
                <a:spcPct val="130000"/>
              </a:lnSpc>
            </a:pPr>
            <a:r>
              <a:rPr lang="en-GB" sz="2000" b="1"/>
              <a:t>Usually for medium term transactions </a:t>
            </a:r>
          </a:p>
          <a:p>
            <a:pPr>
              <a:lnSpc>
                <a:spcPct val="130000"/>
              </a:lnSpc>
            </a:pPr>
            <a:r>
              <a:rPr lang="en-GB" sz="2000" b="1"/>
              <a:t>Financing of fixed assets etc.</a:t>
            </a:r>
          </a:p>
        </p:txBody>
      </p:sp>
      <p:sp>
        <p:nvSpPr>
          <p:cNvPr id="142340" name="Rectangle 4"/>
          <p:cNvSpPr>
            <a:spLocks noChangeArrowheads="1"/>
          </p:cNvSpPr>
          <p:nvPr/>
        </p:nvSpPr>
        <p:spPr bwMode="auto">
          <a:xfrm>
            <a:off x="6019800" y="1743075"/>
            <a:ext cx="1293813" cy="1543050"/>
          </a:xfrm>
          <a:prstGeom prst="rect">
            <a:avLst/>
          </a:prstGeom>
          <a:solidFill>
            <a:srgbClr val="FFCC00"/>
          </a:solidFill>
          <a:ln w="12700">
            <a:solidFill>
              <a:srgbClr val="FFCC00"/>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a:solidFill>
                  <a:schemeClr val="bg2"/>
                </a:solidFill>
              </a:rPr>
              <a:t>Venture</a:t>
            </a:r>
          </a:p>
          <a:p>
            <a:pPr algn="ctr" eaLnBrk="0" hangingPunct="0"/>
            <a:r>
              <a:rPr lang="en-US">
                <a:solidFill>
                  <a:schemeClr val="bg2"/>
                </a:solidFill>
              </a:rPr>
              <a:t>(Musharika)</a:t>
            </a:r>
          </a:p>
        </p:txBody>
      </p:sp>
      <p:sp>
        <p:nvSpPr>
          <p:cNvPr id="142341" name="Oval 5"/>
          <p:cNvSpPr>
            <a:spLocks noChangeArrowheads="1"/>
          </p:cNvSpPr>
          <p:nvPr/>
        </p:nvSpPr>
        <p:spPr bwMode="auto">
          <a:xfrm>
            <a:off x="1990725" y="1676400"/>
            <a:ext cx="1262063" cy="752475"/>
          </a:xfrm>
          <a:prstGeom prst="ellipse">
            <a:avLst/>
          </a:prstGeom>
          <a:solidFill>
            <a:schemeClr val="accent1"/>
          </a:solidFill>
          <a:ln w="12700">
            <a:solidFill>
              <a:schemeClr val="tx1"/>
            </a:solidFill>
            <a:round/>
            <a:headEnd type="none" w="sm" len="sm"/>
            <a:tailEnd type="none" w="sm" len="sm"/>
          </a:ln>
          <a:effectLst>
            <a:outerShdw dist="35921" dir="2700000" algn="ctr" rotWithShape="0">
              <a:schemeClr val="bg2"/>
            </a:outerShdw>
          </a:effectLst>
        </p:spPr>
        <p:txBody>
          <a:bodyPr wrap="none" anchor="ctr"/>
          <a:lstStyle/>
          <a:p>
            <a:pPr algn="ctr" eaLnBrk="0" hangingPunct="0"/>
            <a:r>
              <a:rPr lang="en-US" sz="1200" b="1"/>
              <a:t>Entrepreneur</a:t>
            </a:r>
          </a:p>
          <a:p>
            <a:pPr algn="ctr" eaLnBrk="0" hangingPunct="0"/>
            <a:r>
              <a:rPr lang="en-US" sz="1200" b="1"/>
              <a:t>(Musharik)</a:t>
            </a:r>
          </a:p>
        </p:txBody>
      </p:sp>
      <p:sp>
        <p:nvSpPr>
          <p:cNvPr id="142342" name="Line 6"/>
          <p:cNvSpPr>
            <a:spLocks noChangeShapeType="1"/>
          </p:cNvSpPr>
          <p:nvPr/>
        </p:nvSpPr>
        <p:spPr bwMode="auto">
          <a:xfrm>
            <a:off x="3886200" y="2112963"/>
            <a:ext cx="1863725" cy="1587"/>
          </a:xfrm>
          <a:prstGeom prst="line">
            <a:avLst/>
          </a:prstGeom>
          <a:noFill/>
          <a:ln w="38100">
            <a:solidFill>
              <a:schemeClr val="bg2"/>
            </a:solidFill>
            <a:round/>
            <a:headEnd type="none" w="sm" len="sm"/>
            <a:tailEnd type="triangle" w="med" len="med"/>
          </a:ln>
          <a:effectLst/>
        </p:spPr>
        <p:txBody>
          <a:bodyPr/>
          <a:lstStyle/>
          <a:p>
            <a:endParaRPr lang="en-US"/>
          </a:p>
        </p:txBody>
      </p:sp>
      <p:sp>
        <p:nvSpPr>
          <p:cNvPr id="142343" name="Oval 7"/>
          <p:cNvSpPr>
            <a:spLocks noChangeArrowheads="1"/>
          </p:cNvSpPr>
          <p:nvPr/>
        </p:nvSpPr>
        <p:spPr bwMode="auto">
          <a:xfrm>
            <a:off x="2014538" y="2655888"/>
            <a:ext cx="1262062" cy="752475"/>
          </a:xfrm>
          <a:prstGeom prst="ellipse">
            <a:avLst/>
          </a:prstGeom>
          <a:solidFill>
            <a:schemeClr val="accent1"/>
          </a:solidFill>
          <a:ln w="12700">
            <a:solidFill>
              <a:schemeClr val="tx1"/>
            </a:solidFill>
            <a:round/>
            <a:headEnd type="none" w="sm" len="sm"/>
            <a:tailEnd type="none" w="sm" len="sm"/>
          </a:ln>
          <a:effectLst>
            <a:outerShdw dist="35921" dir="2700000" algn="ctr" rotWithShape="0">
              <a:schemeClr val="bg2"/>
            </a:outerShdw>
          </a:effectLst>
        </p:spPr>
        <p:txBody>
          <a:bodyPr wrap="none" anchor="ctr"/>
          <a:lstStyle/>
          <a:p>
            <a:pPr algn="ctr" eaLnBrk="0" hangingPunct="0"/>
            <a:r>
              <a:rPr lang="en-US" sz="1200" b="1"/>
              <a:t>Investors</a:t>
            </a:r>
          </a:p>
          <a:p>
            <a:pPr algn="ctr" eaLnBrk="0" hangingPunct="0"/>
            <a:r>
              <a:rPr lang="en-US" sz="1200" b="1"/>
              <a:t>(Musharik)</a:t>
            </a:r>
          </a:p>
        </p:txBody>
      </p:sp>
      <p:sp>
        <p:nvSpPr>
          <p:cNvPr id="142344" name="Text Box 8"/>
          <p:cNvSpPr txBox="1">
            <a:spLocks noChangeArrowheads="1"/>
          </p:cNvSpPr>
          <p:nvPr/>
        </p:nvSpPr>
        <p:spPr bwMode="auto">
          <a:xfrm>
            <a:off x="3868738" y="1895475"/>
            <a:ext cx="1289050" cy="228600"/>
          </a:xfrm>
          <a:prstGeom prst="rect">
            <a:avLst/>
          </a:prstGeom>
          <a:noFill/>
          <a:ln w="12700">
            <a:noFill/>
            <a:miter lim="800000"/>
            <a:headEnd type="none" w="sm" len="sm"/>
            <a:tailEnd type="none" w="sm" len="sm"/>
          </a:ln>
          <a:effectLst/>
        </p:spPr>
        <p:txBody>
          <a:bodyPr wrap="none">
            <a:spAutoFit/>
          </a:bodyPr>
          <a:lstStyle/>
          <a:p>
            <a:pPr algn="ctr" eaLnBrk="0" hangingPunct="0"/>
            <a:r>
              <a:rPr lang="en-US" sz="900">
                <a:solidFill>
                  <a:srgbClr val="000000"/>
                </a:solidFill>
                <a:effectLst>
                  <a:outerShdw blurRad="38100" dist="38100" dir="2700000" algn="tl">
                    <a:srgbClr val="C0C0C0"/>
                  </a:outerShdw>
                </a:effectLst>
              </a:rPr>
              <a:t>Contribution of capital</a:t>
            </a:r>
          </a:p>
        </p:txBody>
      </p:sp>
      <p:sp>
        <p:nvSpPr>
          <p:cNvPr id="142345" name="Line 9"/>
          <p:cNvSpPr>
            <a:spLocks noChangeShapeType="1"/>
          </p:cNvSpPr>
          <p:nvPr/>
        </p:nvSpPr>
        <p:spPr bwMode="auto">
          <a:xfrm>
            <a:off x="3886200" y="2239963"/>
            <a:ext cx="1863725" cy="1587"/>
          </a:xfrm>
          <a:prstGeom prst="line">
            <a:avLst/>
          </a:prstGeom>
          <a:noFill/>
          <a:ln w="38100">
            <a:solidFill>
              <a:schemeClr val="bg2"/>
            </a:solidFill>
            <a:round/>
            <a:headEnd type="triangle" w="med" len="med"/>
            <a:tailEnd/>
          </a:ln>
          <a:effectLst/>
        </p:spPr>
        <p:txBody>
          <a:bodyPr/>
          <a:lstStyle/>
          <a:p>
            <a:endParaRPr lang="en-US"/>
          </a:p>
        </p:txBody>
      </p:sp>
      <p:sp>
        <p:nvSpPr>
          <p:cNvPr id="142346" name="Text Box 10"/>
          <p:cNvSpPr txBox="1">
            <a:spLocks noChangeArrowheads="1"/>
          </p:cNvSpPr>
          <p:nvPr/>
        </p:nvSpPr>
        <p:spPr bwMode="auto">
          <a:xfrm>
            <a:off x="4032250" y="2276475"/>
            <a:ext cx="1606550" cy="228600"/>
          </a:xfrm>
          <a:prstGeom prst="rect">
            <a:avLst/>
          </a:prstGeom>
          <a:noFill/>
          <a:ln w="12700">
            <a:noFill/>
            <a:miter lim="800000"/>
            <a:headEnd type="none" w="sm" len="sm"/>
            <a:tailEnd type="none" w="sm" len="sm"/>
          </a:ln>
          <a:effectLst/>
        </p:spPr>
        <p:txBody>
          <a:bodyPr wrap="none">
            <a:spAutoFit/>
          </a:bodyPr>
          <a:lstStyle/>
          <a:p>
            <a:pPr algn="ctr" eaLnBrk="0" hangingPunct="0"/>
            <a:r>
              <a:rPr lang="en-US" sz="900">
                <a:solidFill>
                  <a:srgbClr val="000000"/>
                </a:solidFill>
                <a:effectLst>
                  <a:outerShdw blurRad="38100" dist="38100" dir="2700000" algn="tl">
                    <a:srgbClr val="C0C0C0"/>
                  </a:outerShdw>
                </a:effectLst>
              </a:rPr>
              <a:t>Profit and capital repayment</a:t>
            </a:r>
          </a:p>
        </p:txBody>
      </p:sp>
      <p:sp>
        <p:nvSpPr>
          <p:cNvPr id="142347" name="Line 11"/>
          <p:cNvSpPr>
            <a:spLocks noChangeShapeType="1"/>
          </p:cNvSpPr>
          <p:nvPr/>
        </p:nvSpPr>
        <p:spPr bwMode="auto">
          <a:xfrm>
            <a:off x="3886200" y="2874963"/>
            <a:ext cx="1863725" cy="1587"/>
          </a:xfrm>
          <a:prstGeom prst="line">
            <a:avLst/>
          </a:prstGeom>
          <a:noFill/>
          <a:ln w="38100">
            <a:solidFill>
              <a:schemeClr val="bg2"/>
            </a:solidFill>
            <a:round/>
            <a:headEnd type="none" w="sm" len="sm"/>
            <a:tailEnd type="triangle" w="med" len="med"/>
          </a:ln>
          <a:effectLst/>
        </p:spPr>
        <p:txBody>
          <a:bodyPr/>
          <a:lstStyle/>
          <a:p>
            <a:endParaRPr lang="en-US"/>
          </a:p>
        </p:txBody>
      </p:sp>
      <p:sp>
        <p:nvSpPr>
          <p:cNvPr id="142348" name="Text Box 12"/>
          <p:cNvSpPr txBox="1">
            <a:spLocks noChangeArrowheads="1"/>
          </p:cNvSpPr>
          <p:nvPr/>
        </p:nvSpPr>
        <p:spPr bwMode="auto">
          <a:xfrm>
            <a:off x="3873500" y="2657475"/>
            <a:ext cx="1289050" cy="228600"/>
          </a:xfrm>
          <a:prstGeom prst="rect">
            <a:avLst/>
          </a:prstGeom>
          <a:noFill/>
          <a:ln w="12700">
            <a:noFill/>
            <a:miter lim="800000"/>
            <a:headEnd type="none" w="sm" len="sm"/>
            <a:tailEnd type="none" w="sm" len="sm"/>
          </a:ln>
          <a:effectLst/>
        </p:spPr>
        <p:txBody>
          <a:bodyPr wrap="none">
            <a:spAutoFit/>
          </a:bodyPr>
          <a:lstStyle/>
          <a:p>
            <a:pPr algn="ctr" eaLnBrk="0" hangingPunct="0"/>
            <a:r>
              <a:rPr lang="en-US" sz="900">
                <a:solidFill>
                  <a:srgbClr val="000000"/>
                </a:solidFill>
                <a:effectLst>
                  <a:outerShdw blurRad="38100" dist="38100" dir="2700000" algn="tl">
                    <a:srgbClr val="C0C0C0"/>
                  </a:outerShdw>
                </a:effectLst>
              </a:rPr>
              <a:t>Contribution of capital</a:t>
            </a:r>
          </a:p>
        </p:txBody>
      </p:sp>
      <p:sp>
        <p:nvSpPr>
          <p:cNvPr id="142349" name="Text Box 13"/>
          <p:cNvSpPr txBox="1">
            <a:spLocks noChangeArrowheads="1"/>
          </p:cNvSpPr>
          <p:nvPr/>
        </p:nvSpPr>
        <p:spPr bwMode="auto">
          <a:xfrm>
            <a:off x="4032250" y="3114675"/>
            <a:ext cx="1606550" cy="228600"/>
          </a:xfrm>
          <a:prstGeom prst="rect">
            <a:avLst/>
          </a:prstGeom>
          <a:noFill/>
          <a:ln w="12700">
            <a:noFill/>
            <a:miter lim="800000"/>
            <a:headEnd type="none" w="sm" len="sm"/>
            <a:tailEnd type="none" w="sm" len="sm"/>
          </a:ln>
          <a:effectLst/>
        </p:spPr>
        <p:txBody>
          <a:bodyPr wrap="none">
            <a:spAutoFit/>
          </a:bodyPr>
          <a:lstStyle/>
          <a:p>
            <a:pPr algn="ctr" eaLnBrk="0" hangingPunct="0"/>
            <a:r>
              <a:rPr lang="en-US" sz="900">
                <a:solidFill>
                  <a:srgbClr val="000000"/>
                </a:solidFill>
                <a:effectLst>
                  <a:outerShdw blurRad="38100" dist="38100" dir="2700000" algn="tl">
                    <a:srgbClr val="C0C0C0"/>
                  </a:outerShdw>
                </a:effectLst>
              </a:rPr>
              <a:t>Profit and capital repayment</a:t>
            </a:r>
          </a:p>
        </p:txBody>
      </p:sp>
      <p:sp>
        <p:nvSpPr>
          <p:cNvPr id="142350" name="Line 14"/>
          <p:cNvSpPr>
            <a:spLocks noChangeShapeType="1"/>
          </p:cNvSpPr>
          <p:nvPr/>
        </p:nvSpPr>
        <p:spPr bwMode="auto">
          <a:xfrm>
            <a:off x="3886200" y="3036888"/>
            <a:ext cx="1863725" cy="1587"/>
          </a:xfrm>
          <a:prstGeom prst="line">
            <a:avLst/>
          </a:prstGeom>
          <a:noFill/>
          <a:ln w="38100">
            <a:solidFill>
              <a:schemeClr val="bg2"/>
            </a:solidFill>
            <a:round/>
            <a:headEnd type="triangle" w="med" len="med"/>
            <a:tailEnd/>
          </a:ln>
          <a:effectLst/>
        </p:spPr>
        <p:txBody>
          <a:bodyPr/>
          <a:lstStyle/>
          <a:p>
            <a:endParaRPr lang="en-US"/>
          </a:p>
        </p:txBody>
      </p:sp>
      <p:sp>
        <p:nvSpPr>
          <p:cNvPr id="142351" name="Rectangle 15"/>
          <p:cNvSpPr>
            <a:spLocks noChangeArrowheads="1"/>
          </p:cNvSpPr>
          <p:nvPr/>
        </p:nvSpPr>
        <p:spPr bwMode="auto">
          <a:xfrm>
            <a:off x="631825" y="3422650"/>
            <a:ext cx="8064500" cy="2373313"/>
          </a:xfrm>
          <a:prstGeom prst="rect">
            <a:avLst/>
          </a:prstGeom>
          <a:noFill/>
          <a:ln w="9525">
            <a:noFill/>
            <a:miter lim="800000"/>
            <a:headEnd/>
            <a:tailEnd/>
          </a:ln>
          <a:effectLst/>
        </p:spPr>
        <p:txBody>
          <a:bodyPr lIns="0" tIns="0" rIns="0" bIns="0"/>
          <a:lstStyle/>
          <a:p>
            <a:pPr marL="339725" indent="-339725" algn="just" eaLnBrk="0" hangingPunct="0">
              <a:lnSpc>
                <a:spcPct val="70000"/>
              </a:lnSpc>
              <a:spcBef>
                <a:spcPct val="50000"/>
              </a:spcBef>
              <a:buClr>
                <a:schemeClr val="accent1"/>
              </a:buClr>
              <a:buSzPct val="200000"/>
              <a:buFontTx/>
              <a:buChar char="•"/>
            </a:pPr>
            <a:endParaRPr lang="en-US" sz="2000">
              <a:solidFill>
                <a:srgbClr val="000000"/>
              </a:solidFill>
              <a:effectLst>
                <a:outerShdw blurRad="38100" dist="38100" dir="2700000" algn="tl">
                  <a:srgbClr val="C0C0C0"/>
                </a:outerShdw>
              </a:effectLst>
            </a:endParaRPr>
          </a:p>
        </p:txBody>
      </p:sp>
      <p:sp>
        <p:nvSpPr>
          <p:cNvPr id="16" name="Date Placeholder 15"/>
          <p:cNvSpPr>
            <a:spLocks noGrp="1"/>
          </p:cNvSpPr>
          <p:nvPr>
            <p:ph type="dt" sz="half" idx="10"/>
          </p:nvPr>
        </p:nvSpPr>
        <p:spPr/>
        <p:txBody>
          <a:bodyPr/>
          <a:lstStyle/>
          <a:p>
            <a:fld id="{FE74060B-1A81-4D62-A732-2235BACA40E2}" type="datetime1">
              <a:rPr lang="en-US" smtClean="0"/>
              <a:t>25/08/08</a:t>
            </a:fld>
            <a:endParaRPr lang="en-US"/>
          </a:p>
        </p:txBody>
      </p:sp>
      <p:sp>
        <p:nvSpPr>
          <p:cNvPr id="17" name="Slide Number Placeholder 16"/>
          <p:cNvSpPr>
            <a:spLocks noGrp="1"/>
          </p:cNvSpPr>
          <p:nvPr>
            <p:ph type="sldNum" sz="quarter" idx="12"/>
          </p:nvPr>
        </p:nvSpPr>
        <p:spPr/>
        <p:txBody>
          <a:bodyPr/>
          <a:lstStyle/>
          <a:p>
            <a:fld id="{2D99A351-F7A5-4D35-BB0A-4B9B74BF3F5E}" type="slidenum">
              <a:rPr lang="en-US" smtClean="0"/>
              <a:pPr/>
              <a:t>12</a:t>
            </a:fld>
            <a:endParaRPr lang="en-US"/>
          </a:p>
        </p:txBody>
      </p:sp>
      <p:sp>
        <p:nvSpPr>
          <p:cNvPr id="18" name="Footer Placeholder 17"/>
          <p:cNvSpPr>
            <a:spLocks noGrp="1"/>
          </p:cNvSpPr>
          <p:nvPr>
            <p:ph type="ftr" sz="quarter" idx="11"/>
          </p:nvPr>
        </p:nvSpPr>
        <p:spPr/>
        <p:txBody>
          <a:bodyPr/>
          <a:lstStyle/>
          <a:p>
            <a:r>
              <a:rPr lang="en-US" smtClean="0"/>
              <a:t>mnajeebkhan@hotmail.om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2341"/>
                                        </p:tgtEl>
                                        <p:attrNameLst>
                                          <p:attrName>style.visibility</p:attrName>
                                        </p:attrNameLst>
                                      </p:cBhvr>
                                      <p:to>
                                        <p:strVal val="visible"/>
                                      </p:to>
                                    </p:set>
                                    <p:animEffect transition="in" filter="checkerboard(across)">
                                      <p:cBhvr>
                                        <p:cTn id="7" dur="500"/>
                                        <p:tgtEl>
                                          <p:spTgt spid="142341"/>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42340"/>
                                        </p:tgtEl>
                                        <p:attrNameLst>
                                          <p:attrName>style.visibility</p:attrName>
                                        </p:attrNameLst>
                                      </p:cBhvr>
                                      <p:to>
                                        <p:strVal val="visible"/>
                                      </p:to>
                                    </p:set>
                                    <p:animEffect transition="in" filter="checkerboard(across)">
                                      <p:cBhvr>
                                        <p:cTn id="11" dur="500"/>
                                        <p:tgtEl>
                                          <p:spTgt spid="142340"/>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42343"/>
                                        </p:tgtEl>
                                        <p:attrNameLst>
                                          <p:attrName>style.visibility</p:attrName>
                                        </p:attrNameLst>
                                      </p:cBhvr>
                                      <p:to>
                                        <p:strVal val="visible"/>
                                      </p:to>
                                    </p:set>
                                    <p:animEffect transition="in" filter="checkerboard(across)">
                                      <p:cBhvr>
                                        <p:cTn id="15" dur="500"/>
                                        <p:tgtEl>
                                          <p:spTgt spid="142343"/>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42342"/>
                                        </p:tgtEl>
                                        <p:attrNameLst>
                                          <p:attrName>style.visibility</p:attrName>
                                        </p:attrNameLst>
                                      </p:cBhvr>
                                      <p:to>
                                        <p:strVal val="visible"/>
                                      </p:to>
                                    </p:set>
                                    <p:animEffect transition="in" filter="blinds(horizontal)">
                                      <p:cBhvr>
                                        <p:cTn id="19" dur="500"/>
                                        <p:tgtEl>
                                          <p:spTgt spid="142342"/>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42344"/>
                                        </p:tgtEl>
                                        <p:attrNameLst>
                                          <p:attrName>style.visibility</p:attrName>
                                        </p:attrNameLst>
                                      </p:cBhvr>
                                      <p:to>
                                        <p:strVal val="visible"/>
                                      </p:to>
                                    </p:set>
                                    <p:animEffect transition="in" filter="blinds(horizontal)">
                                      <p:cBhvr>
                                        <p:cTn id="23" dur="500"/>
                                        <p:tgtEl>
                                          <p:spTgt spid="142344"/>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42345"/>
                                        </p:tgtEl>
                                        <p:attrNameLst>
                                          <p:attrName>style.visibility</p:attrName>
                                        </p:attrNameLst>
                                      </p:cBhvr>
                                      <p:to>
                                        <p:strVal val="visible"/>
                                      </p:to>
                                    </p:set>
                                    <p:animEffect transition="in" filter="blinds(horizontal)">
                                      <p:cBhvr>
                                        <p:cTn id="27" dur="500"/>
                                        <p:tgtEl>
                                          <p:spTgt spid="142345"/>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142346"/>
                                        </p:tgtEl>
                                        <p:attrNameLst>
                                          <p:attrName>style.visibility</p:attrName>
                                        </p:attrNameLst>
                                      </p:cBhvr>
                                      <p:to>
                                        <p:strVal val="visible"/>
                                      </p:to>
                                    </p:set>
                                    <p:animEffect transition="in" filter="blinds(horizontal)">
                                      <p:cBhvr>
                                        <p:cTn id="31" dur="500"/>
                                        <p:tgtEl>
                                          <p:spTgt spid="142346"/>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142347"/>
                                        </p:tgtEl>
                                        <p:attrNameLst>
                                          <p:attrName>style.visibility</p:attrName>
                                        </p:attrNameLst>
                                      </p:cBhvr>
                                      <p:to>
                                        <p:strVal val="visible"/>
                                      </p:to>
                                    </p:set>
                                    <p:animEffect transition="in" filter="blinds(horizontal)">
                                      <p:cBhvr>
                                        <p:cTn id="35" dur="500"/>
                                        <p:tgtEl>
                                          <p:spTgt spid="142347"/>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142348"/>
                                        </p:tgtEl>
                                        <p:attrNameLst>
                                          <p:attrName>style.visibility</p:attrName>
                                        </p:attrNameLst>
                                      </p:cBhvr>
                                      <p:to>
                                        <p:strVal val="visible"/>
                                      </p:to>
                                    </p:set>
                                    <p:animEffect transition="in" filter="blinds(horizontal)">
                                      <p:cBhvr>
                                        <p:cTn id="39" dur="500"/>
                                        <p:tgtEl>
                                          <p:spTgt spid="142348"/>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142350"/>
                                        </p:tgtEl>
                                        <p:attrNameLst>
                                          <p:attrName>style.visibility</p:attrName>
                                        </p:attrNameLst>
                                      </p:cBhvr>
                                      <p:to>
                                        <p:strVal val="visible"/>
                                      </p:to>
                                    </p:set>
                                    <p:animEffect transition="in" filter="blinds(horizontal)">
                                      <p:cBhvr>
                                        <p:cTn id="43" dur="500"/>
                                        <p:tgtEl>
                                          <p:spTgt spid="142350"/>
                                        </p:tgtEl>
                                      </p:cBhvr>
                                    </p:animEffect>
                                  </p:childTnLst>
                                </p:cTn>
                              </p:par>
                            </p:childTnLst>
                          </p:cTn>
                        </p:par>
                        <p:par>
                          <p:cTn id="44" fill="hold">
                            <p:stCondLst>
                              <p:cond delay="5000"/>
                            </p:stCondLst>
                            <p:childTnLst>
                              <p:par>
                                <p:cTn id="45" presetID="3" presetClass="entr" presetSubtype="10" fill="hold" grpId="0" nodeType="afterEffect">
                                  <p:stCondLst>
                                    <p:cond delay="0"/>
                                  </p:stCondLst>
                                  <p:childTnLst>
                                    <p:set>
                                      <p:cBhvr>
                                        <p:cTn id="46" dur="1" fill="hold">
                                          <p:stCondLst>
                                            <p:cond delay="0"/>
                                          </p:stCondLst>
                                        </p:cTn>
                                        <p:tgtEl>
                                          <p:spTgt spid="142349"/>
                                        </p:tgtEl>
                                        <p:attrNameLst>
                                          <p:attrName>style.visibility</p:attrName>
                                        </p:attrNameLst>
                                      </p:cBhvr>
                                      <p:to>
                                        <p:strVal val="visible"/>
                                      </p:to>
                                    </p:set>
                                    <p:animEffect transition="in" filter="blinds(horizontal)">
                                      <p:cBhvr>
                                        <p:cTn id="47" dur="500"/>
                                        <p:tgtEl>
                                          <p:spTgt spid="142349"/>
                                        </p:tgtEl>
                                      </p:cBhvr>
                                    </p:animEffect>
                                  </p:childTnLst>
                                </p:cTn>
                              </p:par>
                            </p:childTnLst>
                          </p:cTn>
                        </p:par>
                        <p:par>
                          <p:cTn id="48" fill="hold">
                            <p:stCondLst>
                              <p:cond delay="5500"/>
                            </p:stCondLst>
                            <p:childTnLst>
                              <p:par>
                                <p:cTn id="49" presetID="1" presetClass="entr" presetSubtype="0" fill="hold" grpId="0" nodeType="afterEffect" nodePh="1">
                                  <p:stCondLst>
                                    <p:cond delay="0"/>
                                  </p:stCondLst>
                                  <p:endCondLst>
                                    <p:cond evt="begin" delay="0">
                                      <p:tn val="49"/>
                                    </p:cond>
                                  </p:endCondLst>
                                  <p:childTnLst>
                                    <p:set>
                                      <p:cBhvr>
                                        <p:cTn id="50" dur="1" fill="hold">
                                          <p:stCondLst>
                                            <p:cond delay="499"/>
                                          </p:stCondLst>
                                        </p:cTn>
                                        <p:tgtEl>
                                          <p:spTgt spid="1423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0" grpId="0" animBg="1" autoUpdateAnimBg="0"/>
      <p:bldP spid="142341" grpId="0" animBg="1" autoUpdateAnimBg="0"/>
      <p:bldP spid="142342" grpId="0" animBg="1"/>
      <p:bldP spid="142343" grpId="0" animBg="1" autoUpdateAnimBg="0"/>
      <p:bldP spid="142344" grpId="0" autoUpdateAnimBg="0"/>
      <p:bldP spid="142345" grpId="0" animBg="1"/>
      <p:bldP spid="142346" grpId="0" autoUpdateAnimBg="0"/>
      <p:bldP spid="142347" grpId="0" animBg="1"/>
      <p:bldP spid="142348" grpId="0" autoUpdateAnimBg="0"/>
      <p:bldP spid="142349" grpId="0" autoUpdateAnimBg="0"/>
      <p:bldP spid="142350" grpId="0" animBg="1"/>
      <p:bldP spid="142351"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Leasing (Ijara Wa Iqtina) </a:t>
            </a:r>
          </a:p>
        </p:txBody>
      </p:sp>
      <p:sp>
        <p:nvSpPr>
          <p:cNvPr id="144387" name="Rectangle 3"/>
          <p:cNvSpPr>
            <a:spLocks noGrp="1" noChangeArrowheads="1"/>
          </p:cNvSpPr>
          <p:nvPr>
            <p:ph type="body" idx="1"/>
          </p:nvPr>
        </p:nvSpPr>
        <p:spPr>
          <a:xfrm>
            <a:off x="457200" y="3360738"/>
            <a:ext cx="8229600" cy="2765425"/>
          </a:xfrm>
        </p:spPr>
        <p:txBody>
          <a:bodyPr>
            <a:normAutofit lnSpcReduction="10000"/>
          </a:bodyPr>
          <a:lstStyle/>
          <a:p>
            <a:pPr>
              <a:lnSpc>
                <a:spcPct val="130000"/>
              </a:lnSpc>
            </a:pPr>
            <a:r>
              <a:rPr lang="en-GB" sz="2000" b="1" dirty="0"/>
              <a:t>Another popular instrument – 15% of the transactions</a:t>
            </a:r>
          </a:p>
          <a:p>
            <a:pPr>
              <a:lnSpc>
                <a:spcPct val="130000"/>
              </a:lnSpc>
            </a:pPr>
            <a:r>
              <a:rPr lang="en-GB" sz="2000" b="1" dirty="0" smtClean="0"/>
              <a:t>Sharia  Standard/ Accounting standard</a:t>
            </a:r>
            <a:endParaRPr lang="en-GB" sz="2000" b="1" dirty="0"/>
          </a:p>
          <a:p>
            <a:pPr>
              <a:lnSpc>
                <a:spcPct val="130000"/>
              </a:lnSpc>
            </a:pPr>
            <a:r>
              <a:rPr lang="en-GB" sz="2000" b="1" dirty="0"/>
              <a:t>Asset ownership risk with owner; operational risks with lessee</a:t>
            </a:r>
          </a:p>
          <a:p>
            <a:pPr>
              <a:lnSpc>
                <a:spcPct val="130000"/>
              </a:lnSpc>
            </a:pPr>
            <a:r>
              <a:rPr lang="en-GB" sz="2000" b="1" dirty="0"/>
              <a:t>Features close to a financial lease</a:t>
            </a:r>
          </a:p>
          <a:p>
            <a:pPr>
              <a:lnSpc>
                <a:spcPct val="130000"/>
              </a:lnSpc>
            </a:pPr>
            <a:r>
              <a:rPr lang="en-GB" sz="2000" b="1" dirty="0"/>
              <a:t>Used for machinery, equipment, property, vehicles, aircraft etc. </a:t>
            </a:r>
          </a:p>
          <a:p>
            <a:pPr>
              <a:lnSpc>
                <a:spcPct val="130000"/>
              </a:lnSpc>
            </a:pPr>
            <a:r>
              <a:rPr lang="en-GB" sz="2000" b="1" dirty="0" smtClean="0"/>
              <a:t>Sale and lease back transaction</a:t>
            </a:r>
            <a:endParaRPr lang="en-GB" sz="2000" b="1" dirty="0"/>
          </a:p>
        </p:txBody>
      </p:sp>
      <p:sp>
        <p:nvSpPr>
          <p:cNvPr id="144388" name="Rectangle 4"/>
          <p:cNvSpPr>
            <a:spLocks noChangeArrowheads="1"/>
          </p:cNvSpPr>
          <p:nvPr/>
        </p:nvSpPr>
        <p:spPr bwMode="auto">
          <a:xfrm>
            <a:off x="3411538" y="1992313"/>
            <a:ext cx="2043112" cy="1055687"/>
          </a:xfrm>
          <a:prstGeom prst="rect">
            <a:avLst/>
          </a:prstGeom>
          <a:solidFill>
            <a:srgbClr val="FFCC00"/>
          </a:solidFill>
          <a:ln w="12700">
            <a:solidFill>
              <a:srgbClr val="FFCC00"/>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sz="2400">
                <a:solidFill>
                  <a:schemeClr val="bg2"/>
                </a:solidFill>
              </a:rPr>
              <a:t>Financier</a:t>
            </a:r>
          </a:p>
          <a:p>
            <a:pPr algn="ctr" eaLnBrk="0" hangingPunct="0"/>
            <a:r>
              <a:rPr lang="en-US" sz="2400">
                <a:solidFill>
                  <a:schemeClr val="bg2"/>
                </a:solidFill>
              </a:rPr>
              <a:t>(Lessor)</a:t>
            </a:r>
          </a:p>
        </p:txBody>
      </p:sp>
      <p:sp>
        <p:nvSpPr>
          <p:cNvPr id="144389" name="Oval 5"/>
          <p:cNvSpPr>
            <a:spLocks noChangeArrowheads="1"/>
          </p:cNvSpPr>
          <p:nvPr/>
        </p:nvSpPr>
        <p:spPr bwMode="auto">
          <a:xfrm>
            <a:off x="6807200" y="1976438"/>
            <a:ext cx="1992313" cy="1044575"/>
          </a:xfrm>
          <a:prstGeom prst="ellipse">
            <a:avLst/>
          </a:prstGeom>
          <a:solidFill>
            <a:schemeClr val="accent1"/>
          </a:solidFill>
          <a:ln w="12700">
            <a:solidFill>
              <a:schemeClr val="tx1"/>
            </a:solidFill>
            <a:round/>
            <a:headEnd type="none" w="sm" len="sm"/>
            <a:tailEnd type="none" w="sm" len="sm"/>
          </a:ln>
          <a:effectLst>
            <a:outerShdw dist="35921" dir="2700000" algn="ctr" rotWithShape="0">
              <a:schemeClr val="bg2"/>
            </a:outerShdw>
          </a:effectLst>
        </p:spPr>
        <p:txBody>
          <a:bodyPr wrap="none" anchor="ctr"/>
          <a:lstStyle/>
          <a:p>
            <a:pPr algn="ctr" eaLnBrk="0" hangingPunct="0"/>
            <a:r>
              <a:rPr lang="en-US" sz="2000"/>
              <a:t>Entrepreneur</a:t>
            </a:r>
          </a:p>
          <a:p>
            <a:pPr algn="ctr" eaLnBrk="0" hangingPunct="0"/>
            <a:r>
              <a:rPr lang="en-US" sz="2000"/>
              <a:t>(Lessee)</a:t>
            </a:r>
          </a:p>
        </p:txBody>
      </p:sp>
      <p:sp>
        <p:nvSpPr>
          <p:cNvPr id="144390" name="Line 6"/>
          <p:cNvSpPr>
            <a:spLocks noChangeShapeType="1"/>
          </p:cNvSpPr>
          <p:nvPr/>
        </p:nvSpPr>
        <p:spPr bwMode="auto">
          <a:xfrm flipH="1">
            <a:off x="5643563" y="2879725"/>
            <a:ext cx="1114425" cy="0"/>
          </a:xfrm>
          <a:prstGeom prst="line">
            <a:avLst/>
          </a:prstGeom>
          <a:noFill/>
          <a:ln w="38100">
            <a:solidFill>
              <a:schemeClr val="bg2"/>
            </a:solidFill>
            <a:round/>
            <a:headEnd/>
            <a:tailEnd type="triangle" w="med" len="med"/>
          </a:ln>
          <a:effectLst/>
        </p:spPr>
        <p:txBody>
          <a:bodyPr/>
          <a:lstStyle/>
          <a:p>
            <a:endParaRPr lang="en-US"/>
          </a:p>
        </p:txBody>
      </p:sp>
      <p:sp>
        <p:nvSpPr>
          <p:cNvPr id="144391" name="Line 7"/>
          <p:cNvSpPr>
            <a:spLocks noChangeShapeType="1"/>
          </p:cNvSpPr>
          <p:nvPr/>
        </p:nvSpPr>
        <p:spPr bwMode="auto">
          <a:xfrm>
            <a:off x="2238375" y="2324100"/>
            <a:ext cx="1127125" cy="0"/>
          </a:xfrm>
          <a:prstGeom prst="line">
            <a:avLst/>
          </a:prstGeom>
          <a:noFill/>
          <a:ln w="38100">
            <a:solidFill>
              <a:schemeClr val="bg2"/>
            </a:solidFill>
            <a:round/>
            <a:headEnd type="none" w="sm" len="sm"/>
            <a:tailEnd type="triangle" w="med" len="med"/>
          </a:ln>
          <a:effectLst/>
        </p:spPr>
        <p:txBody>
          <a:bodyPr/>
          <a:lstStyle/>
          <a:p>
            <a:endParaRPr lang="en-US"/>
          </a:p>
        </p:txBody>
      </p:sp>
      <p:sp>
        <p:nvSpPr>
          <p:cNvPr id="144392" name="Line 8"/>
          <p:cNvSpPr>
            <a:spLocks noChangeShapeType="1"/>
          </p:cNvSpPr>
          <p:nvPr/>
        </p:nvSpPr>
        <p:spPr bwMode="auto">
          <a:xfrm flipH="1">
            <a:off x="2201863" y="2938463"/>
            <a:ext cx="1114425" cy="0"/>
          </a:xfrm>
          <a:prstGeom prst="line">
            <a:avLst/>
          </a:prstGeom>
          <a:noFill/>
          <a:ln w="38100">
            <a:solidFill>
              <a:schemeClr val="bg2"/>
            </a:solidFill>
            <a:round/>
            <a:headEnd/>
            <a:tailEnd type="triangle" w="med" len="med"/>
          </a:ln>
          <a:effectLst/>
        </p:spPr>
        <p:txBody>
          <a:bodyPr/>
          <a:lstStyle/>
          <a:p>
            <a:endParaRPr lang="en-US"/>
          </a:p>
        </p:txBody>
      </p:sp>
      <p:sp>
        <p:nvSpPr>
          <p:cNvPr id="144393" name="Rectangle 9"/>
          <p:cNvSpPr>
            <a:spLocks noChangeArrowheads="1"/>
          </p:cNvSpPr>
          <p:nvPr/>
        </p:nvSpPr>
        <p:spPr bwMode="auto">
          <a:xfrm>
            <a:off x="542925" y="2044700"/>
            <a:ext cx="1592263" cy="1095375"/>
          </a:xfrm>
          <a:prstGeom prst="rect">
            <a:avLst/>
          </a:prstGeom>
          <a:solidFill>
            <a:schemeClr val="accent1"/>
          </a:solidFill>
          <a:ln w="1270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sz="2000"/>
              <a:t>Vendor</a:t>
            </a:r>
          </a:p>
        </p:txBody>
      </p:sp>
      <p:sp>
        <p:nvSpPr>
          <p:cNvPr id="144394" name="Text Box 10"/>
          <p:cNvSpPr txBox="1">
            <a:spLocks noChangeArrowheads="1"/>
          </p:cNvSpPr>
          <p:nvPr/>
        </p:nvSpPr>
        <p:spPr bwMode="auto">
          <a:xfrm>
            <a:off x="2108200" y="1792288"/>
            <a:ext cx="1409700" cy="274637"/>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Transfer of asset</a:t>
            </a:r>
          </a:p>
        </p:txBody>
      </p:sp>
      <p:sp>
        <p:nvSpPr>
          <p:cNvPr id="144395" name="Text Box 11"/>
          <p:cNvSpPr txBox="1">
            <a:spLocks noChangeArrowheads="1"/>
          </p:cNvSpPr>
          <p:nvPr/>
        </p:nvSpPr>
        <p:spPr bwMode="auto">
          <a:xfrm>
            <a:off x="5530850" y="1677988"/>
            <a:ext cx="1208088"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Beneficial use</a:t>
            </a:r>
          </a:p>
          <a:p>
            <a:pPr algn="ctr" eaLnBrk="0" hangingPunct="0"/>
            <a:r>
              <a:rPr lang="en-US" sz="1200" b="1">
                <a:solidFill>
                  <a:srgbClr val="000000"/>
                </a:solidFill>
                <a:effectLst>
                  <a:outerShdw blurRad="38100" dist="38100" dir="2700000" algn="tl">
                    <a:srgbClr val="C0C0C0"/>
                  </a:outerShdw>
                </a:effectLst>
              </a:rPr>
              <a:t>of asset</a:t>
            </a:r>
          </a:p>
        </p:txBody>
      </p:sp>
      <p:sp>
        <p:nvSpPr>
          <p:cNvPr id="144396" name="Text Box 12"/>
          <p:cNvSpPr txBox="1">
            <a:spLocks noChangeArrowheads="1"/>
          </p:cNvSpPr>
          <p:nvPr/>
        </p:nvSpPr>
        <p:spPr bwMode="auto">
          <a:xfrm>
            <a:off x="2230438" y="3124200"/>
            <a:ext cx="1266825"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Payment of</a:t>
            </a:r>
          </a:p>
          <a:p>
            <a:pPr algn="ctr" eaLnBrk="0" hangingPunct="0"/>
            <a:r>
              <a:rPr lang="en-US" sz="1200" b="1">
                <a:solidFill>
                  <a:srgbClr val="000000"/>
                </a:solidFill>
                <a:effectLst>
                  <a:outerShdw blurRad="38100" dist="38100" dir="2700000" algn="tl">
                    <a:srgbClr val="C0C0C0"/>
                  </a:outerShdw>
                </a:effectLst>
              </a:rPr>
              <a:t>purchase price</a:t>
            </a:r>
          </a:p>
        </p:txBody>
      </p:sp>
      <p:sp>
        <p:nvSpPr>
          <p:cNvPr id="144397" name="Text Box 13"/>
          <p:cNvSpPr txBox="1">
            <a:spLocks noChangeArrowheads="1"/>
          </p:cNvSpPr>
          <p:nvPr/>
        </p:nvSpPr>
        <p:spPr bwMode="auto">
          <a:xfrm>
            <a:off x="5619750" y="3071813"/>
            <a:ext cx="1155700" cy="274637"/>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Lease rentals</a:t>
            </a:r>
          </a:p>
        </p:txBody>
      </p:sp>
      <p:sp>
        <p:nvSpPr>
          <p:cNvPr id="144398" name="Line 14"/>
          <p:cNvSpPr>
            <a:spLocks noChangeShapeType="1"/>
          </p:cNvSpPr>
          <p:nvPr/>
        </p:nvSpPr>
        <p:spPr bwMode="auto">
          <a:xfrm>
            <a:off x="5641975" y="2354263"/>
            <a:ext cx="1127125" cy="0"/>
          </a:xfrm>
          <a:prstGeom prst="line">
            <a:avLst/>
          </a:prstGeom>
          <a:noFill/>
          <a:ln w="38100">
            <a:solidFill>
              <a:schemeClr val="bg2"/>
            </a:solidFill>
            <a:round/>
            <a:headEnd type="none" w="sm" len="sm"/>
            <a:tailEnd type="triangle" w="med" len="med"/>
          </a:ln>
          <a:effectLst/>
        </p:spPr>
        <p:txBody>
          <a:bodyPr/>
          <a:lstStyle/>
          <a:p>
            <a:endParaRPr lang="en-US"/>
          </a:p>
        </p:txBody>
      </p:sp>
      <p:sp>
        <p:nvSpPr>
          <p:cNvPr id="15" name="Date Placeholder 14"/>
          <p:cNvSpPr>
            <a:spLocks noGrp="1"/>
          </p:cNvSpPr>
          <p:nvPr>
            <p:ph type="dt" sz="half" idx="10"/>
          </p:nvPr>
        </p:nvSpPr>
        <p:spPr/>
        <p:txBody>
          <a:bodyPr/>
          <a:lstStyle/>
          <a:p>
            <a:fld id="{288ACEEE-B603-4052-BC45-B02D72A00762}" type="datetime1">
              <a:rPr lang="en-US" smtClean="0"/>
              <a:t>25/08/08</a:t>
            </a:fld>
            <a:endParaRPr lang="en-US"/>
          </a:p>
        </p:txBody>
      </p:sp>
      <p:sp>
        <p:nvSpPr>
          <p:cNvPr id="16" name="Slide Number Placeholder 15"/>
          <p:cNvSpPr>
            <a:spLocks noGrp="1"/>
          </p:cNvSpPr>
          <p:nvPr>
            <p:ph type="sldNum" sz="quarter" idx="12"/>
          </p:nvPr>
        </p:nvSpPr>
        <p:spPr/>
        <p:txBody>
          <a:bodyPr/>
          <a:lstStyle/>
          <a:p>
            <a:fld id="{2D99A351-F7A5-4D35-BB0A-4B9B74BF3F5E}" type="slidenum">
              <a:rPr lang="en-US" smtClean="0"/>
              <a:pPr/>
              <a:t>13</a:t>
            </a:fld>
            <a:endParaRPr lang="en-US"/>
          </a:p>
        </p:txBody>
      </p:sp>
      <p:sp>
        <p:nvSpPr>
          <p:cNvPr id="17" name="Footer Placeholder 16"/>
          <p:cNvSpPr>
            <a:spLocks noGrp="1"/>
          </p:cNvSpPr>
          <p:nvPr>
            <p:ph type="ftr" sz="quarter" idx="11"/>
          </p:nvPr>
        </p:nvSpPr>
        <p:spPr/>
        <p:txBody>
          <a:bodyPr/>
          <a:lstStyle/>
          <a:p>
            <a:r>
              <a:rPr lang="en-US" dirty="0" smtClean="0"/>
              <a:t>mnajeebkhan@hotmail.om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4393"/>
                                        </p:tgtEl>
                                        <p:attrNameLst>
                                          <p:attrName>style.visibility</p:attrName>
                                        </p:attrNameLst>
                                      </p:cBhvr>
                                      <p:to>
                                        <p:strVal val="visible"/>
                                      </p:to>
                                    </p:set>
                                    <p:animEffect transition="in" filter="checkerboard(across)">
                                      <p:cBhvr>
                                        <p:cTn id="7" dur="500"/>
                                        <p:tgtEl>
                                          <p:spTgt spid="144393"/>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44388"/>
                                        </p:tgtEl>
                                        <p:attrNameLst>
                                          <p:attrName>style.visibility</p:attrName>
                                        </p:attrNameLst>
                                      </p:cBhvr>
                                      <p:to>
                                        <p:strVal val="visible"/>
                                      </p:to>
                                    </p:set>
                                    <p:animEffect transition="in" filter="checkerboard(across)">
                                      <p:cBhvr>
                                        <p:cTn id="11" dur="500"/>
                                        <p:tgtEl>
                                          <p:spTgt spid="144388"/>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44389"/>
                                        </p:tgtEl>
                                        <p:attrNameLst>
                                          <p:attrName>style.visibility</p:attrName>
                                        </p:attrNameLst>
                                      </p:cBhvr>
                                      <p:to>
                                        <p:strVal val="visible"/>
                                      </p:to>
                                    </p:set>
                                    <p:animEffect transition="in" filter="checkerboard(across)">
                                      <p:cBhvr>
                                        <p:cTn id="15" dur="500"/>
                                        <p:tgtEl>
                                          <p:spTgt spid="144389"/>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44391"/>
                                        </p:tgtEl>
                                        <p:attrNameLst>
                                          <p:attrName>style.visibility</p:attrName>
                                        </p:attrNameLst>
                                      </p:cBhvr>
                                      <p:to>
                                        <p:strVal val="visible"/>
                                      </p:to>
                                    </p:set>
                                    <p:animEffect transition="in" filter="blinds(horizontal)">
                                      <p:cBhvr>
                                        <p:cTn id="19" dur="500"/>
                                        <p:tgtEl>
                                          <p:spTgt spid="144391"/>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44394"/>
                                        </p:tgtEl>
                                        <p:attrNameLst>
                                          <p:attrName>style.visibility</p:attrName>
                                        </p:attrNameLst>
                                      </p:cBhvr>
                                      <p:to>
                                        <p:strVal val="visible"/>
                                      </p:to>
                                    </p:set>
                                    <p:animEffect transition="in" filter="blinds(horizontal)">
                                      <p:cBhvr>
                                        <p:cTn id="23" dur="500"/>
                                        <p:tgtEl>
                                          <p:spTgt spid="144394"/>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44392"/>
                                        </p:tgtEl>
                                        <p:attrNameLst>
                                          <p:attrName>style.visibility</p:attrName>
                                        </p:attrNameLst>
                                      </p:cBhvr>
                                      <p:to>
                                        <p:strVal val="visible"/>
                                      </p:to>
                                    </p:set>
                                    <p:animEffect transition="in" filter="blinds(horizontal)">
                                      <p:cBhvr>
                                        <p:cTn id="27" dur="500"/>
                                        <p:tgtEl>
                                          <p:spTgt spid="144392"/>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144396"/>
                                        </p:tgtEl>
                                        <p:attrNameLst>
                                          <p:attrName>style.visibility</p:attrName>
                                        </p:attrNameLst>
                                      </p:cBhvr>
                                      <p:to>
                                        <p:strVal val="visible"/>
                                      </p:to>
                                    </p:set>
                                    <p:animEffect transition="in" filter="blinds(horizontal)">
                                      <p:cBhvr>
                                        <p:cTn id="31" dur="500"/>
                                        <p:tgtEl>
                                          <p:spTgt spid="144396"/>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144398"/>
                                        </p:tgtEl>
                                        <p:attrNameLst>
                                          <p:attrName>style.visibility</p:attrName>
                                        </p:attrNameLst>
                                      </p:cBhvr>
                                      <p:to>
                                        <p:strVal val="visible"/>
                                      </p:to>
                                    </p:set>
                                    <p:animEffect transition="in" filter="blinds(horizontal)">
                                      <p:cBhvr>
                                        <p:cTn id="35" dur="500"/>
                                        <p:tgtEl>
                                          <p:spTgt spid="144398"/>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144395"/>
                                        </p:tgtEl>
                                        <p:attrNameLst>
                                          <p:attrName>style.visibility</p:attrName>
                                        </p:attrNameLst>
                                      </p:cBhvr>
                                      <p:to>
                                        <p:strVal val="visible"/>
                                      </p:to>
                                    </p:set>
                                    <p:animEffect transition="in" filter="blinds(horizontal)">
                                      <p:cBhvr>
                                        <p:cTn id="39" dur="500"/>
                                        <p:tgtEl>
                                          <p:spTgt spid="144395"/>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144390"/>
                                        </p:tgtEl>
                                        <p:attrNameLst>
                                          <p:attrName>style.visibility</p:attrName>
                                        </p:attrNameLst>
                                      </p:cBhvr>
                                      <p:to>
                                        <p:strVal val="visible"/>
                                      </p:to>
                                    </p:set>
                                    <p:animEffect transition="in" filter="blinds(horizontal)">
                                      <p:cBhvr>
                                        <p:cTn id="43" dur="500"/>
                                        <p:tgtEl>
                                          <p:spTgt spid="144390"/>
                                        </p:tgtEl>
                                      </p:cBhvr>
                                    </p:animEffect>
                                  </p:childTnLst>
                                </p:cTn>
                              </p:par>
                            </p:childTnLst>
                          </p:cTn>
                        </p:par>
                        <p:par>
                          <p:cTn id="44" fill="hold">
                            <p:stCondLst>
                              <p:cond delay="5000"/>
                            </p:stCondLst>
                            <p:childTnLst>
                              <p:par>
                                <p:cTn id="45" presetID="3" presetClass="entr" presetSubtype="10" fill="hold" grpId="0" nodeType="afterEffect">
                                  <p:stCondLst>
                                    <p:cond delay="0"/>
                                  </p:stCondLst>
                                  <p:childTnLst>
                                    <p:set>
                                      <p:cBhvr>
                                        <p:cTn id="46" dur="1" fill="hold">
                                          <p:stCondLst>
                                            <p:cond delay="0"/>
                                          </p:stCondLst>
                                        </p:cTn>
                                        <p:tgtEl>
                                          <p:spTgt spid="144397"/>
                                        </p:tgtEl>
                                        <p:attrNameLst>
                                          <p:attrName>style.visibility</p:attrName>
                                        </p:attrNameLst>
                                      </p:cBhvr>
                                      <p:to>
                                        <p:strVal val="visible"/>
                                      </p:to>
                                    </p:set>
                                    <p:animEffect transition="in" filter="blinds(horizontal)">
                                      <p:cBhvr>
                                        <p:cTn id="47" dur="500"/>
                                        <p:tgtEl>
                                          <p:spTgt spid="144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8" grpId="0" animBg="1" autoUpdateAnimBg="0"/>
      <p:bldP spid="144389" grpId="0" animBg="1" autoUpdateAnimBg="0"/>
      <p:bldP spid="144390" grpId="0" animBg="1"/>
      <p:bldP spid="144391" grpId="0" animBg="1"/>
      <p:bldP spid="144392" grpId="0" animBg="1"/>
      <p:bldP spid="144393" grpId="0" animBg="1" autoUpdateAnimBg="0"/>
      <p:bldP spid="144394" grpId="0" autoUpdateAnimBg="0"/>
      <p:bldP spid="144395" grpId="0" autoUpdateAnimBg="0"/>
      <p:bldP spid="144396" grpId="0" autoUpdateAnimBg="0"/>
      <p:bldP spid="144397" grpId="0" autoUpdateAnimBg="0"/>
      <p:bldP spid="14439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fontScale="90000"/>
          </a:bodyPr>
          <a:lstStyle/>
          <a:p>
            <a:r>
              <a:rPr lang="en-US"/>
              <a:t>Salam and Parallel Salam – Deferred Delivery</a:t>
            </a:r>
          </a:p>
        </p:txBody>
      </p:sp>
      <p:sp>
        <p:nvSpPr>
          <p:cNvPr id="146435" name="Rectangle 3"/>
          <p:cNvSpPr>
            <a:spLocks noGrp="1" noChangeArrowheads="1"/>
          </p:cNvSpPr>
          <p:nvPr>
            <p:ph type="body" idx="1"/>
          </p:nvPr>
        </p:nvSpPr>
        <p:spPr>
          <a:xfrm>
            <a:off x="457200" y="3779838"/>
            <a:ext cx="8229600" cy="2346325"/>
          </a:xfrm>
        </p:spPr>
        <p:txBody>
          <a:bodyPr/>
          <a:lstStyle/>
          <a:p>
            <a:pPr>
              <a:lnSpc>
                <a:spcPct val="130000"/>
              </a:lnSpc>
            </a:pPr>
            <a:r>
              <a:rPr lang="en-GB" sz="2000" b="1"/>
              <a:t>Primarily a deferred delivery sale contract</a:t>
            </a:r>
          </a:p>
          <a:p>
            <a:pPr>
              <a:lnSpc>
                <a:spcPct val="130000"/>
              </a:lnSpc>
            </a:pPr>
            <a:r>
              <a:rPr lang="en-GB" sz="2000" b="1"/>
              <a:t>Similar to a forward contract where delivery in future in exchange for spot payment  </a:t>
            </a:r>
          </a:p>
          <a:p>
            <a:pPr>
              <a:lnSpc>
                <a:spcPct val="130000"/>
              </a:lnSpc>
            </a:pPr>
            <a:r>
              <a:rPr lang="en-GB" sz="2000" b="1"/>
              <a:t>To mitigate asset risk financier can enter into a parallel salam</a:t>
            </a:r>
          </a:p>
          <a:p>
            <a:pPr>
              <a:lnSpc>
                <a:spcPct val="130000"/>
              </a:lnSpc>
            </a:pPr>
            <a:r>
              <a:rPr lang="en-GB" sz="2000" b="1"/>
              <a:t>Usually used for commodity finance </a:t>
            </a:r>
          </a:p>
        </p:txBody>
      </p:sp>
      <p:sp>
        <p:nvSpPr>
          <p:cNvPr id="146436" name="Rectangle 4"/>
          <p:cNvSpPr>
            <a:spLocks noChangeArrowheads="1"/>
          </p:cNvSpPr>
          <p:nvPr/>
        </p:nvSpPr>
        <p:spPr bwMode="auto">
          <a:xfrm>
            <a:off x="3411538" y="2144713"/>
            <a:ext cx="2043112" cy="1055687"/>
          </a:xfrm>
          <a:prstGeom prst="rect">
            <a:avLst/>
          </a:prstGeom>
          <a:solidFill>
            <a:srgbClr val="FFCC00"/>
          </a:solidFill>
          <a:ln w="12700">
            <a:solidFill>
              <a:srgbClr val="FFCC00"/>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sz="2400">
                <a:solidFill>
                  <a:schemeClr val="bg2"/>
                </a:solidFill>
              </a:rPr>
              <a:t>Financier</a:t>
            </a:r>
          </a:p>
        </p:txBody>
      </p:sp>
      <p:sp>
        <p:nvSpPr>
          <p:cNvPr id="146437" name="Oval 5"/>
          <p:cNvSpPr>
            <a:spLocks noChangeArrowheads="1"/>
          </p:cNvSpPr>
          <p:nvPr/>
        </p:nvSpPr>
        <p:spPr bwMode="auto">
          <a:xfrm>
            <a:off x="6807200" y="2128838"/>
            <a:ext cx="1992313" cy="1044575"/>
          </a:xfrm>
          <a:prstGeom prst="ellipse">
            <a:avLst/>
          </a:prstGeom>
          <a:solidFill>
            <a:schemeClr val="accent1"/>
          </a:solidFill>
          <a:ln w="12700">
            <a:solidFill>
              <a:schemeClr val="tx1"/>
            </a:solidFill>
            <a:round/>
            <a:headEnd type="none" w="sm" len="sm"/>
            <a:tailEnd type="none" w="sm" len="sm"/>
          </a:ln>
          <a:effectLst>
            <a:outerShdw dist="35921" dir="2700000" algn="ctr" rotWithShape="0">
              <a:schemeClr val="bg2"/>
            </a:outerShdw>
          </a:effectLst>
        </p:spPr>
        <p:txBody>
          <a:bodyPr wrap="none" anchor="ctr"/>
          <a:lstStyle/>
          <a:p>
            <a:pPr algn="ctr" eaLnBrk="0" hangingPunct="0"/>
            <a:r>
              <a:rPr lang="en-US" sz="2000"/>
              <a:t>Entrepreneur</a:t>
            </a:r>
          </a:p>
        </p:txBody>
      </p:sp>
      <p:sp>
        <p:nvSpPr>
          <p:cNvPr id="146438" name="Line 6"/>
          <p:cNvSpPr>
            <a:spLocks noChangeShapeType="1"/>
          </p:cNvSpPr>
          <p:nvPr/>
        </p:nvSpPr>
        <p:spPr bwMode="auto">
          <a:xfrm>
            <a:off x="2238375" y="2476500"/>
            <a:ext cx="1127125" cy="0"/>
          </a:xfrm>
          <a:prstGeom prst="line">
            <a:avLst/>
          </a:prstGeom>
          <a:noFill/>
          <a:ln w="38100">
            <a:solidFill>
              <a:schemeClr val="bg2"/>
            </a:solidFill>
            <a:round/>
            <a:headEnd type="none" w="sm" len="sm"/>
            <a:tailEnd type="triangle" w="med" len="med"/>
          </a:ln>
          <a:effectLst/>
        </p:spPr>
        <p:txBody>
          <a:bodyPr/>
          <a:lstStyle/>
          <a:p>
            <a:endParaRPr lang="en-US"/>
          </a:p>
        </p:txBody>
      </p:sp>
      <p:sp>
        <p:nvSpPr>
          <p:cNvPr id="146439" name="Line 7"/>
          <p:cNvSpPr>
            <a:spLocks noChangeShapeType="1"/>
          </p:cNvSpPr>
          <p:nvPr/>
        </p:nvSpPr>
        <p:spPr bwMode="auto">
          <a:xfrm flipH="1">
            <a:off x="2201863" y="3090863"/>
            <a:ext cx="1114425" cy="0"/>
          </a:xfrm>
          <a:prstGeom prst="line">
            <a:avLst/>
          </a:prstGeom>
          <a:noFill/>
          <a:ln w="38100">
            <a:solidFill>
              <a:schemeClr val="bg2"/>
            </a:solidFill>
            <a:round/>
            <a:headEnd/>
            <a:tailEnd type="triangle" w="med" len="med"/>
          </a:ln>
          <a:effectLst/>
        </p:spPr>
        <p:txBody>
          <a:bodyPr/>
          <a:lstStyle/>
          <a:p>
            <a:endParaRPr lang="en-US"/>
          </a:p>
        </p:txBody>
      </p:sp>
      <p:sp>
        <p:nvSpPr>
          <p:cNvPr id="146440" name="Rectangle 8"/>
          <p:cNvSpPr>
            <a:spLocks noChangeArrowheads="1"/>
          </p:cNvSpPr>
          <p:nvPr/>
        </p:nvSpPr>
        <p:spPr bwMode="auto">
          <a:xfrm>
            <a:off x="542925" y="2197100"/>
            <a:ext cx="1592263" cy="1095375"/>
          </a:xfrm>
          <a:prstGeom prst="rect">
            <a:avLst/>
          </a:prstGeom>
          <a:solidFill>
            <a:schemeClr val="accent1"/>
          </a:solidFill>
          <a:ln w="1270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sz="2000"/>
              <a:t>Commodity</a:t>
            </a:r>
          </a:p>
          <a:p>
            <a:pPr algn="ctr" eaLnBrk="0" hangingPunct="0"/>
            <a:r>
              <a:rPr lang="en-US" sz="2000"/>
              <a:t>Owner</a:t>
            </a:r>
          </a:p>
        </p:txBody>
      </p:sp>
      <p:sp>
        <p:nvSpPr>
          <p:cNvPr id="146441" name="Text Box 9"/>
          <p:cNvSpPr txBox="1">
            <a:spLocks noChangeArrowheads="1"/>
          </p:cNvSpPr>
          <p:nvPr/>
        </p:nvSpPr>
        <p:spPr bwMode="auto">
          <a:xfrm>
            <a:off x="2127250" y="1944688"/>
            <a:ext cx="1392238"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Delivery of asset</a:t>
            </a:r>
          </a:p>
          <a:p>
            <a:pPr algn="ctr" eaLnBrk="0" hangingPunct="0"/>
            <a:r>
              <a:rPr lang="en-US" sz="1200" b="1">
                <a:solidFill>
                  <a:srgbClr val="000000"/>
                </a:solidFill>
                <a:effectLst>
                  <a:outerShdw blurRad="38100" dist="38100" dir="2700000" algn="tl">
                    <a:srgbClr val="C0C0C0"/>
                  </a:outerShdw>
                </a:effectLst>
              </a:rPr>
              <a:t>at future date</a:t>
            </a:r>
          </a:p>
        </p:txBody>
      </p:sp>
      <p:sp>
        <p:nvSpPr>
          <p:cNvPr id="146442" name="Text Box 10"/>
          <p:cNvSpPr txBox="1">
            <a:spLocks noChangeArrowheads="1"/>
          </p:cNvSpPr>
          <p:nvPr/>
        </p:nvSpPr>
        <p:spPr bwMode="auto">
          <a:xfrm>
            <a:off x="2106613" y="3276600"/>
            <a:ext cx="1528762"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Advance payment </a:t>
            </a:r>
          </a:p>
          <a:p>
            <a:pPr algn="ctr" eaLnBrk="0" hangingPunct="0"/>
            <a:r>
              <a:rPr lang="en-US" sz="1200" b="1">
                <a:solidFill>
                  <a:srgbClr val="000000"/>
                </a:solidFill>
                <a:effectLst>
                  <a:outerShdw blurRad="38100" dist="38100" dir="2700000" algn="tl">
                    <a:srgbClr val="C0C0C0"/>
                  </a:outerShdw>
                </a:effectLst>
              </a:rPr>
              <a:t>of purchase price</a:t>
            </a:r>
          </a:p>
        </p:txBody>
      </p:sp>
      <p:sp>
        <p:nvSpPr>
          <p:cNvPr id="146443" name="Line 11"/>
          <p:cNvSpPr>
            <a:spLocks noChangeShapeType="1"/>
          </p:cNvSpPr>
          <p:nvPr/>
        </p:nvSpPr>
        <p:spPr bwMode="auto">
          <a:xfrm>
            <a:off x="5667375" y="2476500"/>
            <a:ext cx="1127125" cy="0"/>
          </a:xfrm>
          <a:prstGeom prst="line">
            <a:avLst/>
          </a:prstGeom>
          <a:noFill/>
          <a:ln w="38100">
            <a:solidFill>
              <a:schemeClr val="bg2"/>
            </a:solidFill>
            <a:round/>
            <a:headEnd type="none" w="sm" len="sm"/>
            <a:tailEnd type="triangle" w="med" len="med"/>
          </a:ln>
          <a:effectLst/>
        </p:spPr>
        <p:txBody>
          <a:bodyPr/>
          <a:lstStyle/>
          <a:p>
            <a:endParaRPr lang="en-US"/>
          </a:p>
        </p:txBody>
      </p:sp>
      <p:sp>
        <p:nvSpPr>
          <p:cNvPr id="146444" name="Line 12"/>
          <p:cNvSpPr>
            <a:spLocks noChangeShapeType="1"/>
          </p:cNvSpPr>
          <p:nvPr/>
        </p:nvSpPr>
        <p:spPr bwMode="auto">
          <a:xfrm flipH="1">
            <a:off x="5630863" y="3090863"/>
            <a:ext cx="1114425" cy="0"/>
          </a:xfrm>
          <a:prstGeom prst="line">
            <a:avLst/>
          </a:prstGeom>
          <a:noFill/>
          <a:ln w="38100">
            <a:solidFill>
              <a:schemeClr val="bg2"/>
            </a:solidFill>
            <a:round/>
            <a:headEnd/>
            <a:tailEnd type="triangle" w="med" len="med"/>
          </a:ln>
          <a:effectLst/>
        </p:spPr>
        <p:txBody>
          <a:bodyPr/>
          <a:lstStyle/>
          <a:p>
            <a:endParaRPr lang="en-US"/>
          </a:p>
        </p:txBody>
      </p:sp>
      <p:sp>
        <p:nvSpPr>
          <p:cNvPr id="146445" name="Text Box 13"/>
          <p:cNvSpPr txBox="1">
            <a:spLocks noChangeArrowheads="1"/>
          </p:cNvSpPr>
          <p:nvPr/>
        </p:nvSpPr>
        <p:spPr bwMode="auto">
          <a:xfrm>
            <a:off x="5556250" y="1944688"/>
            <a:ext cx="1392238"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Delivery of asset</a:t>
            </a:r>
          </a:p>
          <a:p>
            <a:pPr algn="ctr" eaLnBrk="0" hangingPunct="0"/>
            <a:r>
              <a:rPr lang="en-US" sz="1200" b="1">
                <a:solidFill>
                  <a:srgbClr val="000000"/>
                </a:solidFill>
                <a:effectLst>
                  <a:outerShdw blurRad="38100" dist="38100" dir="2700000" algn="tl">
                    <a:srgbClr val="C0C0C0"/>
                  </a:outerShdw>
                </a:effectLst>
              </a:rPr>
              <a:t>at future date</a:t>
            </a:r>
          </a:p>
        </p:txBody>
      </p:sp>
      <p:sp>
        <p:nvSpPr>
          <p:cNvPr id="146446" name="Text Box 14"/>
          <p:cNvSpPr txBox="1">
            <a:spLocks noChangeArrowheads="1"/>
          </p:cNvSpPr>
          <p:nvPr/>
        </p:nvSpPr>
        <p:spPr bwMode="auto">
          <a:xfrm>
            <a:off x="5414963" y="3276600"/>
            <a:ext cx="1766887"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Payment of purchase </a:t>
            </a:r>
          </a:p>
          <a:p>
            <a:pPr algn="ctr" eaLnBrk="0" hangingPunct="0"/>
            <a:r>
              <a:rPr lang="en-US" sz="1200" b="1">
                <a:solidFill>
                  <a:srgbClr val="000000"/>
                </a:solidFill>
                <a:effectLst>
                  <a:outerShdw blurRad="38100" dist="38100" dir="2700000" algn="tl">
                    <a:srgbClr val="C0C0C0"/>
                  </a:outerShdw>
                </a:effectLst>
              </a:rPr>
              <a:t>price on delivery</a:t>
            </a:r>
          </a:p>
        </p:txBody>
      </p:sp>
      <p:sp>
        <p:nvSpPr>
          <p:cNvPr id="15" name="Date Placeholder 14"/>
          <p:cNvSpPr>
            <a:spLocks noGrp="1"/>
          </p:cNvSpPr>
          <p:nvPr>
            <p:ph type="dt" sz="half" idx="10"/>
          </p:nvPr>
        </p:nvSpPr>
        <p:spPr/>
        <p:txBody>
          <a:bodyPr/>
          <a:lstStyle/>
          <a:p>
            <a:fld id="{71611ED9-D719-4EF9-919A-A08062FAC1F0}" type="datetime1">
              <a:rPr lang="en-US" smtClean="0"/>
              <a:t>25/08/08</a:t>
            </a:fld>
            <a:endParaRPr lang="en-US"/>
          </a:p>
        </p:txBody>
      </p:sp>
      <p:sp>
        <p:nvSpPr>
          <p:cNvPr id="16" name="Slide Number Placeholder 15"/>
          <p:cNvSpPr>
            <a:spLocks noGrp="1"/>
          </p:cNvSpPr>
          <p:nvPr>
            <p:ph type="sldNum" sz="quarter" idx="12"/>
          </p:nvPr>
        </p:nvSpPr>
        <p:spPr/>
        <p:txBody>
          <a:bodyPr/>
          <a:lstStyle/>
          <a:p>
            <a:fld id="{2D99A351-F7A5-4D35-BB0A-4B9B74BF3F5E}" type="slidenum">
              <a:rPr lang="en-US" smtClean="0"/>
              <a:pPr/>
              <a:t>14</a:t>
            </a:fld>
            <a:endParaRPr lang="en-US"/>
          </a:p>
        </p:txBody>
      </p:sp>
      <p:sp>
        <p:nvSpPr>
          <p:cNvPr id="17" name="Footer Placeholder 16"/>
          <p:cNvSpPr>
            <a:spLocks noGrp="1"/>
          </p:cNvSpPr>
          <p:nvPr>
            <p:ph type="ftr" sz="quarter" idx="11"/>
          </p:nvPr>
        </p:nvSpPr>
        <p:spPr/>
        <p:txBody>
          <a:bodyPr/>
          <a:lstStyle/>
          <a:p>
            <a:r>
              <a:rPr lang="en-US" smtClean="0"/>
              <a:t>mnajeebkhan@hotmail.om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6440"/>
                                        </p:tgtEl>
                                        <p:attrNameLst>
                                          <p:attrName>style.visibility</p:attrName>
                                        </p:attrNameLst>
                                      </p:cBhvr>
                                      <p:to>
                                        <p:strVal val="visible"/>
                                      </p:to>
                                    </p:set>
                                    <p:animEffect transition="in" filter="checkerboard(across)">
                                      <p:cBhvr>
                                        <p:cTn id="7" dur="500"/>
                                        <p:tgtEl>
                                          <p:spTgt spid="146440"/>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46436"/>
                                        </p:tgtEl>
                                        <p:attrNameLst>
                                          <p:attrName>style.visibility</p:attrName>
                                        </p:attrNameLst>
                                      </p:cBhvr>
                                      <p:to>
                                        <p:strVal val="visible"/>
                                      </p:to>
                                    </p:set>
                                    <p:animEffect transition="in" filter="checkerboard(across)">
                                      <p:cBhvr>
                                        <p:cTn id="11" dur="500"/>
                                        <p:tgtEl>
                                          <p:spTgt spid="146436"/>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46437"/>
                                        </p:tgtEl>
                                        <p:attrNameLst>
                                          <p:attrName>style.visibility</p:attrName>
                                        </p:attrNameLst>
                                      </p:cBhvr>
                                      <p:to>
                                        <p:strVal val="visible"/>
                                      </p:to>
                                    </p:set>
                                    <p:animEffect transition="in" filter="checkerboard(across)">
                                      <p:cBhvr>
                                        <p:cTn id="15" dur="500"/>
                                        <p:tgtEl>
                                          <p:spTgt spid="146437"/>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46438"/>
                                        </p:tgtEl>
                                        <p:attrNameLst>
                                          <p:attrName>style.visibility</p:attrName>
                                        </p:attrNameLst>
                                      </p:cBhvr>
                                      <p:to>
                                        <p:strVal val="visible"/>
                                      </p:to>
                                    </p:set>
                                    <p:animEffect transition="in" filter="blinds(horizontal)">
                                      <p:cBhvr>
                                        <p:cTn id="19" dur="500"/>
                                        <p:tgtEl>
                                          <p:spTgt spid="146438"/>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46441"/>
                                        </p:tgtEl>
                                        <p:attrNameLst>
                                          <p:attrName>style.visibility</p:attrName>
                                        </p:attrNameLst>
                                      </p:cBhvr>
                                      <p:to>
                                        <p:strVal val="visible"/>
                                      </p:to>
                                    </p:set>
                                    <p:animEffect transition="in" filter="blinds(horizontal)">
                                      <p:cBhvr>
                                        <p:cTn id="23" dur="500"/>
                                        <p:tgtEl>
                                          <p:spTgt spid="146441"/>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46439"/>
                                        </p:tgtEl>
                                        <p:attrNameLst>
                                          <p:attrName>style.visibility</p:attrName>
                                        </p:attrNameLst>
                                      </p:cBhvr>
                                      <p:to>
                                        <p:strVal val="visible"/>
                                      </p:to>
                                    </p:set>
                                    <p:animEffect transition="in" filter="blinds(horizontal)">
                                      <p:cBhvr>
                                        <p:cTn id="27" dur="500"/>
                                        <p:tgtEl>
                                          <p:spTgt spid="146439"/>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146442"/>
                                        </p:tgtEl>
                                        <p:attrNameLst>
                                          <p:attrName>style.visibility</p:attrName>
                                        </p:attrNameLst>
                                      </p:cBhvr>
                                      <p:to>
                                        <p:strVal val="visible"/>
                                      </p:to>
                                    </p:set>
                                    <p:animEffect transition="in" filter="blinds(horizontal)">
                                      <p:cBhvr>
                                        <p:cTn id="31" dur="500"/>
                                        <p:tgtEl>
                                          <p:spTgt spid="146442"/>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146443"/>
                                        </p:tgtEl>
                                        <p:attrNameLst>
                                          <p:attrName>style.visibility</p:attrName>
                                        </p:attrNameLst>
                                      </p:cBhvr>
                                      <p:to>
                                        <p:strVal val="visible"/>
                                      </p:to>
                                    </p:set>
                                    <p:animEffect transition="in" filter="blinds(horizontal)">
                                      <p:cBhvr>
                                        <p:cTn id="35" dur="500"/>
                                        <p:tgtEl>
                                          <p:spTgt spid="146443"/>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146445"/>
                                        </p:tgtEl>
                                        <p:attrNameLst>
                                          <p:attrName>style.visibility</p:attrName>
                                        </p:attrNameLst>
                                      </p:cBhvr>
                                      <p:to>
                                        <p:strVal val="visible"/>
                                      </p:to>
                                    </p:set>
                                    <p:animEffect transition="in" filter="blinds(horizontal)">
                                      <p:cBhvr>
                                        <p:cTn id="39" dur="500"/>
                                        <p:tgtEl>
                                          <p:spTgt spid="146445"/>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146444"/>
                                        </p:tgtEl>
                                        <p:attrNameLst>
                                          <p:attrName>style.visibility</p:attrName>
                                        </p:attrNameLst>
                                      </p:cBhvr>
                                      <p:to>
                                        <p:strVal val="visible"/>
                                      </p:to>
                                    </p:set>
                                    <p:animEffect transition="in" filter="blinds(horizontal)">
                                      <p:cBhvr>
                                        <p:cTn id="43" dur="500"/>
                                        <p:tgtEl>
                                          <p:spTgt spid="146444"/>
                                        </p:tgtEl>
                                      </p:cBhvr>
                                    </p:animEffect>
                                  </p:childTnLst>
                                </p:cTn>
                              </p:par>
                            </p:childTnLst>
                          </p:cTn>
                        </p:par>
                        <p:par>
                          <p:cTn id="44" fill="hold">
                            <p:stCondLst>
                              <p:cond delay="5000"/>
                            </p:stCondLst>
                            <p:childTnLst>
                              <p:par>
                                <p:cTn id="45" presetID="3" presetClass="entr" presetSubtype="10" fill="hold" grpId="0" nodeType="afterEffect">
                                  <p:stCondLst>
                                    <p:cond delay="0"/>
                                  </p:stCondLst>
                                  <p:childTnLst>
                                    <p:set>
                                      <p:cBhvr>
                                        <p:cTn id="46" dur="1" fill="hold">
                                          <p:stCondLst>
                                            <p:cond delay="0"/>
                                          </p:stCondLst>
                                        </p:cTn>
                                        <p:tgtEl>
                                          <p:spTgt spid="146446"/>
                                        </p:tgtEl>
                                        <p:attrNameLst>
                                          <p:attrName>style.visibility</p:attrName>
                                        </p:attrNameLst>
                                      </p:cBhvr>
                                      <p:to>
                                        <p:strVal val="visible"/>
                                      </p:to>
                                    </p:set>
                                    <p:animEffect transition="in" filter="blinds(horizontal)">
                                      <p:cBhvr>
                                        <p:cTn id="47" dur="500"/>
                                        <p:tgtEl>
                                          <p:spTgt spid="146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6" grpId="0" animBg="1" autoUpdateAnimBg="0"/>
      <p:bldP spid="146437" grpId="0" animBg="1" autoUpdateAnimBg="0"/>
      <p:bldP spid="146438" grpId="0" animBg="1"/>
      <p:bldP spid="146439" grpId="0" animBg="1"/>
      <p:bldP spid="146440" grpId="0" animBg="1" autoUpdateAnimBg="0"/>
      <p:bldP spid="146441" grpId="0" autoUpdateAnimBg="0"/>
      <p:bldP spid="146442" grpId="0" autoUpdateAnimBg="0"/>
      <p:bldP spid="146443" grpId="0" animBg="1"/>
      <p:bldP spid="146444" grpId="0" animBg="1"/>
      <p:bldP spid="146445" grpId="0" autoUpdateAnimBg="0"/>
      <p:bldP spid="14644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Sukuks – Islamic Bonds</a:t>
            </a:r>
          </a:p>
        </p:txBody>
      </p:sp>
      <p:sp>
        <p:nvSpPr>
          <p:cNvPr id="150531" name="Rectangle 3"/>
          <p:cNvSpPr>
            <a:spLocks noGrp="1" noChangeArrowheads="1"/>
          </p:cNvSpPr>
          <p:nvPr>
            <p:ph type="body" idx="1"/>
          </p:nvPr>
        </p:nvSpPr>
        <p:spPr>
          <a:xfrm>
            <a:off x="457200" y="3360738"/>
            <a:ext cx="8229600" cy="2765425"/>
          </a:xfrm>
        </p:spPr>
        <p:txBody>
          <a:bodyPr>
            <a:normAutofit/>
          </a:bodyPr>
          <a:lstStyle/>
          <a:p>
            <a:pPr>
              <a:lnSpc>
                <a:spcPct val="130000"/>
              </a:lnSpc>
            </a:pPr>
            <a:r>
              <a:rPr lang="en-GB" sz="2000" b="1" dirty="0" err="1"/>
              <a:t>Sukuks</a:t>
            </a:r>
            <a:r>
              <a:rPr lang="en-GB" sz="2000" b="1" dirty="0"/>
              <a:t> represent proportionate beneficial ownership </a:t>
            </a:r>
          </a:p>
          <a:p>
            <a:pPr>
              <a:lnSpc>
                <a:spcPct val="130000"/>
              </a:lnSpc>
            </a:pPr>
            <a:r>
              <a:rPr lang="en-GB" sz="2000" b="1" dirty="0"/>
              <a:t>For a defined period the risk associated with and return cash flows generated from the assets belong to Sukuk holders</a:t>
            </a:r>
          </a:p>
          <a:p>
            <a:pPr>
              <a:lnSpc>
                <a:spcPct val="130000"/>
              </a:lnSpc>
            </a:pPr>
            <a:r>
              <a:rPr lang="en-GB" sz="2000" b="1" dirty="0" smtClean="0"/>
              <a:t>Sharia structure of  transaction</a:t>
            </a:r>
            <a:endParaRPr lang="en-GB" sz="2000" b="1" dirty="0"/>
          </a:p>
          <a:p>
            <a:pPr>
              <a:lnSpc>
                <a:spcPct val="130000"/>
              </a:lnSpc>
            </a:pPr>
            <a:r>
              <a:rPr lang="en-GB" sz="2000" b="1" dirty="0"/>
              <a:t>Early stages of development</a:t>
            </a:r>
          </a:p>
          <a:p>
            <a:pPr>
              <a:lnSpc>
                <a:spcPct val="130000"/>
              </a:lnSpc>
            </a:pPr>
            <a:r>
              <a:rPr lang="en-GB" sz="2000" b="1" dirty="0" smtClean="0"/>
              <a:t>New sharia guidelines</a:t>
            </a:r>
            <a:endParaRPr lang="en-GB" sz="2000" b="1" dirty="0"/>
          </a:p>
        </p:txBody>
      </p:sp>
      <p:sp>
        <p:nvSpPr>
          <p:cNvPr id="150532" name="Rectangle 4"/>
          <p:cNvSpPr>
            <a:spLocks noChangeArrowheads="1"/>
          </p:cNvSpPr>
          <p:nvPr/>
        </p:nvSpPr>
        <p:spPr bwMode="auto">
          <a:xfrm>
            <a:off x="3159125" y="2089150"/>
            <a:ext cx="1366838" cy="1055688"/>
          </a:xfrm>
          <a:prstGeom prst="rect">
            <a:avLst/>
          </a:prstGeom>
          <a:solidFill>
            <a:srgbClr val="FFCC00"/>
          </a:solidFill>
          <a:ln w="12700">
            <a:solidFill>
              <a:srgbClr val="FFCC00"/>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sz="2000" dirty="0">
                <a:solidFill>
                  <a:schemeClr val="bg2"/>
                </a:solidFill>
              </a:rPr>
              <a:t>Asset </a:t>
            </a:r>
            <a:r>
              <a:rPr lang="en-US" sz="2000" dirty="0" smtClean="0">
                <a:solidFill>
                  <a:schemeClr val="bg2"/>
                </a:solidFill>
              </a:rPr>
              <a:t>SPV/</a:t>
            </a:r>
          </a:p>
          <a:p>
            <a:pPr algn="ctr" eaLnBrk="0" hangingPunct="0"/>
            <a:r>
              <a:rPr lang="en-US" sz="2000" dirty="0" smtClean="0">
                <a:solidFill>
                  <a:schemeClr val="bg2"/>
                </a:solidFill>
              </a:rPr>
              <a:t>Trust</a:t>
            </a:r>
            <a:endParaRPr lang="en-US" sz="2000" dirty="0">
              <a:solidFill>
                <a:schemeClr val="bg2"/>
              </a:solidFill>
            </a:endParaRPr>
          </a:p>
        </p:txBody>
      </p:sp>
      <p:sp>
        <p:nvSpPr>
          <p:cNvPr id="150533" name="Line 5"/>
          <p:cNvSpPr>
            <a:spLocks noChangeShapeType="1"/>
          </p:cNvSpPr>
          <p:nvPr/>
        </p:nvSpPr>
        <p:spPr bwMode="auto">
          <a:xfrm>
            <a:off x="1978025" y="2433638"/>
            <a:ext cx="1127125" cy="0"/>
          </a:xfrm>
          <a:prstGeom prst="line">
            <a:avLst/>
          </a:prstGeom>
          <a:noFill/>
          <a:ln w="38100">
            <a:solidFill>
              <a:schemeClr val="bg2"/>
            </a:solidFill>
            <a:round/>
            <a:headEnd/>
            <a:tailEnd type="triangle" w="med" len="med"/>
          </a:ln>
          <a:effectLst/>
        </p:spPr>
        <p:txBody>
          <a:bodyPr/>
          <a:lstStyle/>
          <a:p>
            <a:endParaRPr lang="en-US"/>
          </a:p>
        </p:txBody>
      </p:sp>
      <p:sp>
        <p:nvSpPr>
          <p:cNvPr id="150534" name="Line 6"/>
          <p:cNvSpPr>
            <a:spLocks noChangeShapeType="1"/>
          </p:cNvSpPr>
          <p:nvPr/>
        </p:nvSpPr>
        <p:spPr bwMode="auto">
          <a:xfrm flipH="1">
            <a:off x="1916113" y="2959100"/>
            <a:ext cx="1114425" cy="0"/>
          </a:xfrm>
          <a:prstGeom prst="line">
            <a:avLst/>
          </a:prstGeom>
          <a:noFill/>
          <a:ln w="38100">
            <a:solidFill>
              <a:schemeClr val="bg2"/>
            </a:solidFill>
            <a:round/>
            <a:headEnd/>
            <a:tailEnd type="triangle" w="med" len="med"/>
          </a:ln>
          <a:effectLst/>
        </p:spPr>
        <p:txBody>
          <a:bodyPr/>
          <a:lstStyle/>
          <a:p>
            <a:endParaRPr lang="en-US"/>
          </a:p>
        </p:txBody>
      </p:sp>
      <p:sp>
        <p:nvSpPr>
          <p:cNvPr id="150535" name="Text Box 7"/>
          <p:cNvSpPr txBox="1">
            <a:spLocks noChangeArrowheads="1"/>
          </p:cNvSpPr>
          <p:nvPr/>
        </p:nvSpPr>
        <p:spPr bwMode="auto">
          <a:xfrm>
            <a:off x="1944688" y="1901825"/>
            <a:ext cx="1022350"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Transfer of </a:t>
            </a:r>
          </a:p>
          <a:p>
            <a:pPr algn="ctr" eaLnBrk="0" hangingPunct="0"/>
            <a:r>
              <a:rPr lang="en-US" sz="1200" b="1">
                <a:solidFill>
                  <a:srgbClr val="000000"/>
                </a:solidFill>
                <a:effectLst>
                  <a:outerShdw blurRad="38100" dist="38100" dir="2700000" algn="tl">
                    <a:srgbClr val="C0C0C0"/>
                  </a:outerShdw>
                </a:effectLst>
              </a:rPr>
              <a:t>assets</a:t>
            </a:r>
          </a:p>
        </p:txBody>
      </p:sp>
      <p:sp>
        <p:nvSpPr>
          <p:cNvPr id="150536" name="Text Box 8"/>
          <p:cNvSpPr txBox="1">
            <a:spLocks noChangeArrowheads="1"/>
          </p:cNvSpPr>
          <p:nvPr/>
        </p:nvSpPr>
        <p:spPr bwMode="auto">
          <a:xfrm>
            <a:off x="2109788" y="3035300"/>
            <a:ext cx="555625" cy="274638"/>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Cash</a:t>
            </a:r>
          </a:p>
        </p:txBody>
      </p:sp>
      <p:sp>
        <p:nvSpPr>
          <p:cNvPr id="150537" name="Line 9"/>
          <p:cNvSpPr>
            <a:spLocks noChangeShapeType="1"/>
          </p:cNvSpPr>
          <p:nvPr/>
        </p:nvSpPr>
        <p:spPr bwMode="auto">
          <a:xfrm>
            <a:off x="6118225" y="2433638"/>
            <a:ext cx="1127125" cy="0"/>
          </a:xfrm>
          <a:prstGeom prst="line">
            <a:avLst/>
          </a:prstGeom>
          <a:noFill/>
          <a:ln w="38100">
            <a:solidFill>
              <a:schemeClr val="bg2"/>
            </a:solidFill>
            <a:round/>
            <a:headEnd/>
            <a:tailEnd type="triangle" w="med" len="med"/>
          </a:ln>
          <a:effectLst/>
        </p:spPr>
        <p:txBody>
          <a:bodyPr/>
          <a:lstStyle/>
          <a:p>
            <a:endParaRPr lang="en-US"/>
          </a:p>
        </p:txBody>
      </p:sp>
      <p:sp>
        <p:nvSpPr>
          <p:cNvPr id="150538" name="Line 10"/>
          <p:cNvSpPr>
            <a:spLocks noChangeShapeType="1"/>
          </p:cNvSpPr>
          <p:nvPr/>
        </p:nvSpPr>
        <p:spPr bwMode="auto">
          <a:xfrm flipH="1">
            <a:off x="4570413" y="3048000"/>
            <a:ext cx="2625725" cy="0"/>
          </a:xfrm>
          <a:prstGeom prst="line">
            <a:avLst/>
          </a:prstGeom>
          <a:noFill/>
          <a:ln w="38100">
            <a:solidFill>
              <a:schemeClr val="bg2"/>
            </a:solidFill>
            <a:round/>
            <a:headEnd/>
            <a:tailEnd type="triangle" w="med" len="med"/>
          </a:ln>
          <a:effectLst/>
        </p:spPr>
        <p:txBody>
          <a:bodyPr/>
          <a:lstStyle/>
          <a:p>
            <a:endParaRPr lang="en-US"/>
          </a:p>
        </p:txBody>
      </p:sp>
      <p:sp>
        <p:nvSpPr>
          <p:cNvPr id="150539" name="Text Box 11"/>
          <p:cNvSpPr txBox="1">
            <a:spLocks noChangeArrowheads="1"/>
          </p:cNvSpPr>
          <p:nvPr/>
        </p:nvSpPr>
        <p:spPr bwMode="auto">
          <a:xfrm>
            <a:off x="6270625" y="2020888"/>
            <a:ext cx="666750" cy="274637"/>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Issued</a:t>
            </a:r>
          </a:p>
        </p:txBody>
      </p:sp>
      <p:sp>
        <p:nvSpPr>
          <p:cNvPr id="150540" name="Text Box 12"/>
          <p:cNvSpPr txBox="1">
            <a:spLocks noChangeArrowheads="1"/>
          </p:cNvSpPr>
          <p:nvPr/>
        </p:nvSpPr>
        <p:spPr bwMode="auto">
          <a:xfrm>
            <a:off x="5597525" y="3154363"/>
            <a:ext cx="555625" cy="274637"/>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Cash</a:t>
            </a:r>
          </a:p>
        </p:txBody>
      </p:sp>
      <p:sp>
        <p:nvSpPr>
          <p:cNvPr id="150541" name="Oval 13"/>
          <p:cNvSpPr>
            <a:spLocks noChangeArrowheads="1"/>
          </p:cNvSpPr>
          <p:nvPr/>
        </p:nvSpPr>
        <p:spPr bwMode="auto">
          <a:xfrm>
            <a:off x="311150" y="2085975"/>
            <a:ext cx="1647825" cy="1044575"/>
          </a:xfrm>
          <a:prstGeom prst="ellipse">
            <a:avLst/>
          </a:prstGeom>
          <a:solidFill>
            <a:schemeClr val="accent1"/>
          </a:solidFill>
          <a:ln w="12700">
            <a:solidFill>
              <a:schemeClr val="tx1"/>
            </a:solidFill>
            <a:round/>
            <a:headEnd type="none" w="sm" len="sm"/>
            <a:tailEnd type="none" w="sm" len="sm"/>
          </a:ln>
          <a:effectLst>
            <a:outerShdw dist="35921" dir="2700000" algn="ctr" rotWithShape="0">
              <a:schemeClr val="bg2"/>
            </a:outerShdw>
          </a:effectLst>
        </p:spPr>
        <p:txBody>
          <a:bodyPr wrap="none" anchor="ctr"/>
          <a:lstStyle/>
          <a:p>
            <a:pPr algn="ctr" eaLnBrk="0" hangingPunct="0"/>
            <a:r>
              <a:rPr lang="en-US" sz="2000"/>
              <a:t>Entrepreneur</a:t>
            </a:r>
          </a:p>
        </p:txBody>
      </p:sp>
      <p:sp>
        <p:nvSpPr>
          <p:cNvPr id="150542" name="Rectangle 14"/>
          <p:cNvSpPr>
            <a:spLocks noChangeArrowheads="1"/>
          </p:cNvSpPr>
          <p:nvPr/>
        </p:nvSpPr>
        <p:spPr bwMode="auto">
          <a:xfrm>
            <a:off x="7246938" y="2127250"/>
            <a:ext cx="1592262" cy="1095375"/>
          </a:xfrm>
          <a:prstGeom prst="rect">
            <a:avLst/>
          </a:prstGeom>
          <a:solidFill>
            <a:schemeClr val="accent1"/>
          </a:solidFill>
          <a:ln w="1270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sz="2000"/>
              <a:t>Investors</a:t>
            </a:r>
          </a:p>
        </p:txBody>
      </p:sp>
      <p:grpSp>
        <p:nvGrpSpPr>
          <p:cNvPr id="2" name="Group 15"/>
          <p:cNvGrpSpPr>
            <a:grpSpLocks/>
          </p:cNvGrpSpPr>
          <p:nvPr/>
        </p:nvGrpSpPr>
        <p:grpSpPr bwMode="auto">
          <a:xfrm>
            <a:off x="5057775" y="1978025"/>
            <a:ext cx="1052513" cy="884238"/>
            <a:chOff x="4124" y="1100"/>
            <a:chExt cx="1072" cy="832"/>
          </a:xfrm>
        </p:grpSpPr>
        <p:pic>
          <p:nvPicPr>
            <p:cNvPr id="150544" name="Picture 16"/>
            <p:cNvPicPr>
              <a:picLocks noChangeArrowheads="1"/>
            </p:cNvPicPr>
            <p:nvPr/>
          </p:nvPicPr>
          <p:blipFill>
            <a:blip r:embed="rId3"/>
            <a:srcRect/>
            <a:stretch>
              <a:fillRect/>
            </a:stretch>
          </p:blipFill>
          <p:spPr bwMode="auto">
            <a:xfrm>
              <a:off x="4124" y="1100"/>
              <a:ext cx="1072" cy="832"/>
            </a:xfrm>
            <a:prstGeom prst="rect">
              <a:avLst/>
            </a:prstGeom>
            <a:noFill/>
            <a:ln w="9525">
              <a:noFill/>
              <a:miter lim="800000"/>
              <a:headEnd/>
              <a:tailEnd/>
            </a:ln>
            <a:effectLst/>
          </p:spPr>
        </p:pic>
        <p:sp>
          <p:nvSpPr>
            <p:cNvPr id="150545" name="Rectangle 17"/>
            <p:cNvSpPr>
              <a:spLocks noChangeArrowheads="1"/>
            </p:cNvSpPr>
            <p:nvPr/>
          </p:nvSpPr>
          <p:spPr bwMode="auto">
            <a:xfrm>
              <a:off x="4190" y="1265"/>
              <a:ext cx="802" cy="497"/>
            </a:xfrm>
            <a:prstGeom prst="rect">
              <a:avLst/>
            </a:prstGeom>
            <a:noFill/>
            <a:ln w="9525">
              <a:noFill/>
              <a:miter lim="800000"/>
              <a:headEnd/>
              <a:tailEnd/>
            </a:ln>
            <a:effectLst/>
          </p:spPr>
          <p:txBody>
            <a:bodyPr wrap="none" lIns="0" tIns="0" rIns="0" bIns="0" anchor="ctr"/>
            <a:lstStyle/>
            <a:p>
              <a:pPr algn="ctr" eaLnBrk="0" hangingPunct="0"/>
              <a:r>
                <a:rPr lang="en-GB">
                  <a:solidFill>
                    <a:schemeClr val="bg2"/>
                  </a:solidFill>
                </a:rPr>
                <a:t>Sukuks</a:t>
              </a:r>
            </a:p>
          </p:txBody>
        </p:sp>
      </p:grpSp>
      <p:sp>
        <p:nvSpPr>
          <p:cNvPr id="150546" name="Line 18"/>
          <p:cNvSpPr>
            <a:spLocks noChangeShapeType="1"/>
          </p:cNvSpPr>
          <p:nvPr/>
        </p:nvSpPr>
        <p:spPr bwMode="auto">
          <a:xfrm>
            <a:off x="4559300" y="2438400"/>
            <a:ext cx="488950" cy="0"/>
          </a:xfrm>
          <a:prstGeom prst="line">
            <a:avLst/>
          </a:prstGeom>
          <a:noFill/>
          <a:ln w="38100">
            <a:solidFill>
              <a:schemeClr val="bg2"/>
            </a:solidFill>
            <a:round/>
            <a:headEnd type="none" w="sm" len="sm"/>
            <a:tailEnd type="triangle" w="med" len="med"/>
          </a:ln>
          <a:effectLst/>
        </p:spPr>
        <p:txBody>
          <a:bodyPr/>
          <a:lstStyle/>
          <a:p>
            <a:endParaRPr lang="en-US"/>
          </a:p>
        </p:txBody>
      </p:sp>
      <p:sp>
        <p:nvSpPr>
          <p:cNvPr id="19" name="Date Placeholder 18"/>
          <p:cNvSpPr>
            <a:spLocks noGrp="1"/>
          </p:cNvSpPr>
          <p:nvPr>
            <p:ph type="dt" sz="half" idx="10"/>
          </p:nvPr>
        </p:nvSpPr>
        <p:spPr/>
        <p:txBody>
          <a:bodyPr/>
          <a:lstStyle/>
          <a:p>
            <a:fld id="{03895C50-2871-4A4A-A717-D02C7820AE0B}" type="datetime1">
              <a:rPr lang="en-US" smtClean="0"/>
              <a:t>25/08/08</a:t>
            </a:fld>
            <a:endParaRPr lang="en-US"/>
          </a:p>
        </p:txBody>
      </p:sp>
      <p:sp>
        <p:nvSpPr>
          <p:cNvPr id="20" name="Slide Number Placeholder 19"/>
          <p:cNvSpPr>
            <a:spLocks noGrp="1"/>
          </p:cNvSpPr>
          <p:nvPr>
            <p:ph type="sldNum" sz="quarter" idx="12"/>
          </p:nvPr>
        </p:nvSpPr>
        <p:spPr/>
        <p:txBody>
          <a:bodyPr/>
          <a:lstStyle/>
          <a:p>
            <a:fld id="{2D99A351-F7A5-4D35-BB0A-4B9B74BF3F5E}" type="slidenum">
              <a:rPr lang="en-US" smtClean="0"/>
              <a:pPr/>
              <a:t>15</a:t>
            </a:fld>
            <a:endParaRPr lang="en-US"/>
          </a:p>
        </p:txBody>
      </p:sp>
      <p:sp>
        <p:nvSpPr>
          <p:cNvPr id="21" name="Footer Placeholder 20"/>
          <p:cNvSpPr>
            <a:spLocks noGrp="1"/>
          </p:cNvSpPr>
          <p:nvPr>
            <p:ph type="ftr" sz="quarter" idx="11"/>
          </p:nvPr>
        </p:nvSpPr>
        <p:spPr/>
        <p:txBody>
          <a:bodyPr/>
          <a:lstStyle/>
          <a:p>
            <a:r>
              <a:rPr lang="en-US" dirty="0" smtClean="0"/>
              <a:t>mnajeebkhan@hotmail.om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50541"/>
                                        </p:tgtEl>
                                        <p:attrNameLst>
                                          <p:attrName>style.visibility</p:attrName>
                                        </p:attrNameLst>
                                      </p:cBhvr>
                                      <p:to>
                                        <p:strVal val="visible"/>
                                      </p:to>
                                    </p:set>
                                    <p:animEffect transition="in" filter="checkerboard(across)">
                                      <p:cBhvr>
                                        <p:cTn id="7" dur="500"/>
                                        <p:tgtEl>
                                          <p:spTgt spid="150541"/>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50532"/>
                                        </p:tgtEl>
                                        <p:attrNameLst>
                                          <p:attrName>style.visibility</p:attrName>
                                        </p:attrNameLst>
                                      </p:cBhvr>
                                      <p:to>
                                        <p:strVal val="visible"/>
                                      </p:to>
                                    </p:set>
                                    <p:animEffect transition="in" filter="checkerboard(across)">
                                      <p:cBhvr>
                                        <p:cTn id="11" dur="500"/>
                                        <p:tgtEl>
                                          <p:spTgt spid="150532"/>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50542"/>
                                        </p:tgtEl>
                                        <p:attrNameLst>
                                          <p:attrName>style.visibility</p:attrName>
                                        </p:attrNameLst>
                                      </p:cBhvr>
                                      <p:to>
                                        <p:strVal val="visible"/>
                                      </p:to>
                                    </p:set>
                                    <p:animEffect transition="in" filter="checkerboard(across)">
                                      <p:cBhvr>
                                        <p:cTn id="15" dur="500"/>
                                        <p:tgtEl>
                                          <p:spTgt spid="150542"/>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50533"/>
                                        </p:tgtEl>
                                        <p:attrNameLst>
                                          <p:attrName>style.visibility</p:attrName>
                                        </p:attrNameLst>
                                      </p:cBhvr>
                                      <p:to>
                                        <p:strVal val="visible"/>
                                      </p:to>
                                    </p:set>
                                    <p:animEffect transition="in" filter="blinds(horizontal)">
                                      <p:cBhvr>
                                        <p:cTn id="19" dur="500"/>
                                        <p:tgtEl>
                                          <p:spTgt spid="150533"/>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50535"/>
                                        </p:tgtEl>
                                        <p:attrNameLst>
                                          <p:attrName>style.visibility</p:attrName>
                                        </p:attrNameLst>
                                      </p:cBhvr>
                                      <p:to>
                                        <p:strVal val="visible"/>
                                      </p:to>
                                    </p:set>
                                    <p:animEffect transition="in" filter="blinds(horizontal)">
                                      <p:cBhvr>
                                        <p:cTn id="23" dur="500"/>
                                        <p:tgtEl>
                                          <p:spTgt spid="150535"/>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50534"/>
                                        </p:tgtEl>
                                        <p:attrNameLst>
                                          <p:attrName>style.visibility</p:attrName>
                                        </p:attrNameLst>
                                      </p:cBhvr>
                                      <p:to>
                                        <p:strVal val="visible"/>
                                      </p:to>
                                    </p:set>
                                    <p:animEffect transition="in" filter="blinds(horizontal)">
                                      <p:cBhvr>
                                        <p:cTn id="27" dur="500"/>
                                        <p:tgtEl>
                                          <p:spTgt spid="150534"/>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150536"/>
                                        </p:tgtEl>
                                        <p:attrNameLst>
                                          <p:attrName>style.visibility</p:attrName>
                                        </p:attrNameLst>
                                      </p:cBhvr>
                                      <p:to>
                                        <p:strVal val="visible"/>
                                      </p:to>
                                    </p:set>
                                    <p:animEffect transition="in" filter="blinds(horizontal)">
                                      <p:cBhvr>
                                        <p:cTn id="31" dur="500"/>
                                        <p:tgtEl>
                                          <p:spTgt spid="150536"/>
                                        </p:tgtEl>
                                      </p:cBhvr>
                                    </p:animEffect>
                                  </p:childTnLst>
                                </p:cTn>
                              </p:par>
                            </p:childTnLst>
                          </p:cTn>
                        </p:par>
                        <p:par>
                          <p:cTn id="32" fill="hold">
                            <p:stCondLst>
                              <p:cond delay="3500"/>
                            </p:stCondLst>
                            <p:childTnLst>
                              <p:par>
                                <p:cTn id="33" presetID="3" presetClass="entr" presetSubtype="10"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blinds(horizontal)">
                                      <p:cBhvr>
                                        <p:cTn id="35" dur="500"/>
                                        <p:tgtEl>
                                          <p:spTgt spid="2"/>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150546"/>
                                        </p:tgtEl>
                                        <p:attrNameLst>
                                          <p:attrName>style.visibility</p:attrName>
                                        </p:attrNameLst>
                                      </p:cBhvr>
                                      <p:to>
                                        <p:strVal val="visible"/>
                                      </p:to>
                                    </p:set>
                                    <p:animEffect transition="in" filter="blinds(horizontal)">
                                      <p:cBhvr>
                                        <p:cTn id="39" dur="500"/>
                                        <p:tgtEl>
                                          <p:spTgt spid="150546"/>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150537"/>
                                        </p:tgtEl>
                                        <p:attrNameLst>
                                          <p:attrName>style.visibility</p:attrName>
                                        </p:attrNameLst>
                                      </p:cBhvr>
                                      <p:to>
                                        <p:strVal val="visible"/>
                                      </p:to>
                                    </p:set>
                                    <p:animEffect transition="in" filter="blinds(horizontal)">
                                      <p:cBhvr>
                                        <p:cTn id="43" dur="500"/>
                                        <p:tgtEl>
                                          <p:spTgt spid="150537"/>
                                        </p:tgtEl>
                                      </p:cBhvr>
                                    </p:animEffect>
                                  </p:childTnLst>
                                </p:cTn>
                              </p:par>
                            </p:childTnLst>
                          </p:cTn>
                        </p:par>
                        <p:par>
                          <p:cTn id="44" fill="hold">
                            <p:stCondLst>
                              <p:cond delay="5000"/>
                            </p:stCondLst>
                            <p:childTnLst>
                              <p:par>
                                <p:cTn id="45" presetID="3" presetClass="entr" presetSubtype="10" fill="hold" grpId="0" nodeType="afterEffect">
                                  <p:stCondLst>
                                    <p:cond delay="0"/>
                                  </p:stCondLst>
                                  <p:childTnLst>
                                    <p:set>
                                      <p:cBhvr>
                                        <p:cTn id="46" dur="1" fill="hold">
                                          <p:stCondLst>
                                            <p:cond delay="0"/>
                                          </p:stCondLst>
                                        </p:cTn>
                                        <p:tgtEl>
                                          <p:spTgt spid="150539"/>
                                        </p:tgtEl>
                                        <p:attrNameLst>
                                          <p:attrName>style.visibility</p:attrName>
                                        </p:attrNameLst>
                                      </p:cBhvr>
                                      <p:to>
                                        <p:strVal val="visible"/>
                                      </p:to>
                                    </p:set>
                                    <p:animEffect transition="in" filter="blinds(horizontal)">
                                      <p:cBhvr>
                                        <p:cTn id="47" dur="500"/>
                                        <p:tgtEl>
                                          <p:spTgt spid="150539"/>
                                        </p:tgtEl>
                                      </p:cBhvr>
                                    </p:animEffect>
                                  </p:childTnLst>
                                </p:cTn>
                              </p:par>
                            </p:childTnLst>
                          </p:cTn>
                        </p:par>
                        <p:par>
                          <p:cTn id="48" fill="hold">
                            <p:stCondLst>
                              <p:cond delay="5500"/>
                            </p:stCondLst>
                            <p:childTnLst>
                              <p:par>
                                <p:cTn id="49" presetID="3" presetClass="entr" presetSubtype="10" fill="hold" grpId="0" nodeType="afterEffect">
                                  <p:stCondLst>
                                    <p:cond delay="0"/>
                                  </p:stCondLst>
                                  <p:childTnLst>
                                    <p:set>
                                      <p:cBhvr>
                                        <p:cTn id="50" dur="1" fill="hold">
                                          <p:stCondLst>
                                            <p:cond delay="0"/>
                                          </p:stCondLst>
                                        </p:cTn>
                                        <p:tgtEl>
                                          <p:spTgt spid="150538"/>
                                        </p:tgtEl>
                                        <p:attrNameLst>
                                          <p:attrName>style.visibility</p:attrName>
                                        </p:attrNameLst>
                                      </p:cBhvr>
                                      <p:to>
                                        <p:strVal val="visible"/>
                                      </p:to>
                                    </p:set>
                                    <p:animEffect transition="in" filter="blinds(horizontal)">
                                      <p:cBhvr>
                                        <p:cTn id="51" dur="500"/>
                                        <p:tgtEl>
                                          <p:spTgt spid="150538"/>
                                        </p:tgtEl>
                                      </p:cBhvr>
                                    </p:animEffect>
                                  </p:childTnLst>
                                </p:cTn>
                              </p:par>
                            </p:childTnLst>
                          </p:cTn>
                        </p:par>
                        <p:par>
                          <p:cTn id="52" fill="hold">
                            <p:stCondLst>
                              <p:cond delay="6000"/>
                            </p:stCondLst>
                            <p:childTnLst>
                              <p:par>
                                <p:cTn id="53" presetID="3" presetClass="entr" presetSubtype="10" fill="hold" grpId="0" nodeType="afterEffect">
                                  <p:stCondLst>
                                    <p:cond delay="0"/>
                                  </p:stCondLst>
                                  <p:childTnLst>
                                    <p:set>
                                      <p:cBhvr>
                                        <p:cTn id="54" dur="1" fill="hold">
                                          <p:stCondLst>
                                            <p:cond delay="0"/>
                                          </p:stCondLst>
                                        </p:cTn>
                                        <p:tgtEl>
                                          <p:spTgt spid="150540"/>
                                        </p:tgtEl>
                                        <p:attrNameLst>
                                          <p:attrName>style.visibility</p:attrName>
                                        </p:attrNameLst>
                                      </p:cBhvr>
                                      <p:to>
                                        <p:strVal val="visible"/>
                                      </p:to>
                                    </p:set>
                                    <p:animEffect transition="in" filter="blinds(horizontal)">
                                      <p:cBhvr>
                                        <p:cTn id="55" dur="500"/>
                                        <p:tgtEl>
                                          <p:spTgt spid="150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animBg="1" autoUpdateAnimBg="0"/>
      <p:bldP spid="150533" grpId="0" animBg="1"/>
      <p:bldP spid="150534" grpId="0" animBg="1"/>
      <p:bldP spid="150535" grpId="0" autoUpdateAnimBg="0"/>
      <p:bldP spid="150536" grpId="0" autoUpdateAnimBg="0"/>
      <p:bldP spid="150537" grpId="0" animBg="1"/>
      <p:bldP spid="150538" grpId="0" animBg="1"/>
      <p:bldP spid="150539" grpId="0" autoUpdateAnimBg="0"/>
      <p:bldP spid="150540" grpId="0" autoUpdateAnimBg="0"/>
      <p:bldP spid="150541" grpId="0" animBg="1" autoUpdateAnimBg="0"/>
      <p:bldP spid="150542" grpId="0" animBg="1" autoUpdateAnimBg="0"/>
      <p:bldP spid="15054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br>
              <a:rPr lang="en-US" dirty="0" smtClean="0"/>
            </a:br>
            <a:endParaRPr lang="en-US" dirty="0"/>
          </a:p>
        </p:txBody>
      </p:sp>
      <p:sp>
        <p:nvSpPr>
          <p:cNvPr id="3" name="Content Placeholder 2"/>
          <p:cNvSpPr>
            <a:spLocks noGrp="1"/>
          </p:cNvSpPr>
          <p:nvPr>
            <p:ph idx="1"/>
          </p:nvPr>
        </p:nvSpPr>
        <p:spPr/>
        <p:txBody>
          <a:bodyPr/>
          <a:lstStyle/>
          <a:p>
            <a:r>
              <a:rPr lang="en-US" dirty="0" smtClean="0"/>
              <a:t>To develop  proper  internal sharia audit Mechanism </a:t>
            </a:r>
          </a:p>
          <a:p>
            <a:r>
              <a:rPr lang="en-US" dirty="0" smtClean="0"/>
              <a:t>Awareness and training of staff specially product related compliance</a:t>
            </a:r>
          </a:p>
          <a:p>
            <a:r>
              <a:rPr lang="en-US" dirty="0" smtClean="0"/>
              <a:t>Awareness and training </a:t>
            </a:r>
            <a:r>
              <a:rPr lang="en-US" dirty="0" smtClean="0"/>
              <a:t>of client and his related  </a:t>
            </a:r>
            <a:r>
              <a:rPr lang="en-US" dirty="0" smtClean="0"/>
              <a:t>staff specially product related compliance</a:t>
            </a:r>
          </a:p>
          <a:p>
            <a:endParaRPr lang="en-US" dirty="0" smtClean="0"/>
          </a:p>
          <a:p>
            <a:endParaRPr lang="en-US" dirty="0"/>
          </a:p>
        </p:txBody>
      </p:sp>
      <p:sp>
        <p:nvSpPr>
          <p:cNvPr id="4" name="Date Placeholder 3"/>
          <p:cNvSpPr>
            <a:spLocks noGrp="1"/>
          </p:cNvSpPr>
          <p:nvPr>
            <p:ph type="dt" sz="half" idx="10"/>
          </p:nvPr>
        </p:nvSpPr>
        <p:spPr/>
        <p:txBody>
          <a:bodyPr/>
          <a:lstStyle/>
          <a:p>
            <a:fld id="{1BD60070-08DC-4225-AD32-6881E94DE9DD}" type="datetime1">
              <a:rPr lang="en-US" smtClean="0"/>
              <a:t>25/08/08</a:t>
            </a:fld>
            <a:endParaRPr lang="en-US"/>
          </a:p>
        </p:txBody>
      </p:sp>
      <p:sp>
        <p:nvSpPr>
          <p:cNvPr id="5" name="Slide Number Placeholder 4"/>
          <p:cNvSpPr>
            <a:spLocks noGrp="1"/>
          </p:cNvSpPr>
          <p:nvPr>
            <p:ph type="sldNum" sz="quarter" idx="12"/>
          </p:nvPr>
        </p:nvSpPr>
        <p:spPr/>
        <p:txBody>
          <a:bodyPr/>
          <a:lstStyle/>
          <a:p>
            <a:fld id="{2D99A351-F7A5-4D35-BB0A-4B9B74BF3F5E}"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mnajeebkhan@hotmail.om</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rmAutofit/>
          </a:bodyPr>
          <a:lstStyle/>
          <a:p>
            <a:r>
              <a:rPr lang="en-US" sz="9600" dirty="0" smtClean="0"/>
              <a:t>JAZAKALLAH</a:t>
            </a:r>
            <a:br>
              <a:rPr lang="en-US" sz="9600" dirty="0" smtClean="0"/>
            </a:br>
            <a:endParaRPr lang="en-US" dirty="0"/>
          </a:p>
        </p:txBody>
      </p:sp>
      <p:sp>
        <p:nvSpPr>
          <p:cNvPr id="3" name="Content Placeholder 2"/>
          <p:cNvSpPr>
            <a:spLocks noGrp="1"/>
          </p:cNvSpPr>
          <p:nvPr>
            <p:ph idx="1"/>
          </p:nvPr>
        </p:nvSpPr>
        <p:spPr>
          <a:xfrm>
            <a:off x="457200" y="1752600"/>
            <a:ext cx="8229600" cy="3535363"/>
          </a:xfrm>
        </p:spPr>
        <p:txBody>
          <a:bodyPr>
            <a:noAutofit/>
          </a:bodyPr>
          <a:lstStyle/>
          <a:p>
            <a:pPr algn="ctr">
              <a:buNone/>
            </a:pPr>
            <a:endParaRPr lang="en-US" sz="11500" dirty="0" smtClean="0"/>
          </a:p>
          <a:p>
            <a:pPr algn="ctr">
              <a:buNone/>
            </a:pPr>
            <a:r>
              <a:rPr lang="en-US" sz="11500" dirty="0" smtClean="0"/>
              <a:t>Thank you</a:t>
            </a:r>
            <a:endParaRPr lang="en-US" sz="11500" dirty="0"/>
          </a:p>
        </p:txBody>
      </p:sp>
      <p:sp>
        <p:nvSpPr>
          <p:cNvPr id="4" name="Date Placeholder 3"/>
          <p:cNvSpPr>
            <a:spLocks noGrp="1"/>
          </p:cNvSpPr>
          <p:nvPr>
            <p:ph type="dt" sz="half" idx="10"/>
          </p:nvPr>
        </p:nvSpPr>
        <p:spPr/>
        <p:txBody>
          <a:bodyPr/>
          <a:lstStyle/>
          <a:p>
            <a:fld id="{E7199014-A9CC-4AB3-9744-E3BC4FD78240}" type="datetime1">
              <a:rPr lang="en-US" smtClean="0"/>
              <a:t>25/08/08</a:t>
            </a:fld>
            <a:endParaRPr lang="en-US"/>
          </a:p>
        </p:txBody>
      </p:sp>
      <p:sp>
        <p:nvSpPr>
          <p:cNvPr id="5" name="Slide Number Placeholder 4"/>
          <p:cNvSpPr>
            <a:spLocks noGrp="1"/>
          </p:cNvSpPr>
          <p:nvPr>
            <p:ph type="sldNum" sz="quarter" idx="12"/>
          </p:nvPr>
        </p:nvSpPr>
        <p:spPr/>
        <p:txBody>
          <a:bodyPr/>
          <a:lstStyle/>
          <a:p>
            <a:fld id="{2D99A351-F7A5-4D35-BB0A-4B9B74BF3F5E}" type="slidenum">
              <a:rPr lang="en-US" smtClean="0"/>
              <a:pPr/>
              <a:t>17</a:t>
            </a:fld>
            <a:endParaRPr lang="en-US" dirty="0"/>
          </a:p>
        </p:txBody>
      </p:sp>
      <p:sp>
        <p:nvSpPr>
          <p:cNvPr id="6" name="Footer Placeholder 5"/>
          <p:cNvSpPr>
            <a:spLocks noGrp="1"/>
          </p:cNvSpPr>
          <p:nvPr>
            <p:ph type="ftr" sz="quarter" idx="11"/>
          </p:nvPr>
        </p:nvSpPr>
        <p:spPr/>
        <p:txBody>
          <a:bodyPr/>
          <a:lstStyle/>
          <a:p>
            <a:r>
              <a:rPr lang="en-US" smtClean="0"/>
              <a:t>mnajeebkhan@hotmail.om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 VIEW</a:t>
            </a:r>
            <a:endParaRPr lang="en-US" dirty="0"/>
          </a:p>
        </p:txBody>
      </p:sp>
      <p:sp>
        <p:nvSpPr>
          <p:cNvPr id="3" name="Content Placeholder 2"/>
          <p:cNvSpPr>
            <a:spLocks noGrp="1"/>
          </p:cNvSpPr>
          <p:nvPr>
            <p:ph idx="1"/>
          </p:nvPr>
        </p:nvSpPr>
        <p:spPr/>
        <p:txBody>
          <a:bodyPr/>
          <a:lstStyle/>
          <a:p>
            <a:r>
              <a:rPr lang="en-US" dirty="0" smtClean="0"/>
              <a:t>Islamic Banking  must be viewed as an evolvin</a:t>
            </a:r>
            <a:r>
              <a:rPr lang="en-US" dirty="0" smtClean="0"/>
              <a:t>g system.</a:t>
            </a:r>
          </a:p>
          <a:p>
            <a:r>
              <a:rPr lang="en-US" dirty="0" smtClean="0"/>
              <a:t>Islamic Banking  must be viewed as an </a:t>
            </a:r>
            <a:r>
              <a:rPr lang="en-US" dirty="0" smtClean="0"/>
              <a:t>change management Process.</a:t>
            </a:r>
          </a:p>
          <a:p>
            <a:r>
              <a:rPr lang="en-US" dirty="0" smtClean="0"/>
              <a:t>Need and Desire of Islamic Banking</a:t>
            </a:r>
          </a:p>
          <a:p>
            <a:r>
              <a:rPr lang="en-US" dirty="0" smtClean="0"/>
              <a:t>Its  growth in last 25 years</a:t>
            </a:r>
          </a:p>
          <a:p>
            <a:r>
              <a:rPr lang="en-US" dirty="0" smtClean="0"/>
              <a:t>Conceptual Development of Islamic  Banking</a:t>
            </a:r>
            <a:endParaRPr lang="en-US" dirty="0" smtClean="0"/>
          </a:p>
          <a:p>
            <a:endParaRPr lang="en-US" dirty="0"/>
          </a:p>
        </p:txBody>
      </p:sp>
      <p:sp>
        <p:nvSpPr>
          <p:cNvPr id="4" name="Date Placeholder 3"/>
          <p:cNvSpPr>
            <a:spLocks noGrp="1"/>
          </p:cNvSpPr>
          <p:nvPr>
            <p:ph type="dt" sz="half" idx="10"/>
          </p:nvPr>
        </p:nvSpPr>
        <p:spPr/>
        <p:txBody>
          <a:bodyPr/>
          <a:lstStyle/>
          <a:p>
            <a:fld id="{04022F8E-09C9-46B3-9FDC-28FFAED4CA31}" type="datetime1">
              <a:rPr lang="en-US" smtClean="0"/>
              <a:t>25/08/08</a:t>
            </a:fld>
            <a:endParaRPr lang="en-US"/>
          </a:p>
        </p:txBody>
      </p:sp>
      <p:sp>
        <p:nvSpPr>
          <p:cNvPr id="5" name="Slide Number Placeholder 4"/>
          <p:cNvSpPr>
            <a:spLocks noGrp="1"/>
          </p:cNvSpPr>
          <p:nvPr>
            <p:ph type="sldNum" sz="quarter" idx="12"/>
          </p:nvPr>
        </p:nvSpPr>
        <p:spPr/>
        <p:txBody>
          <a:bodyPr/>
          <a:lstStyle/>
          <a:p>
            <a:fld id="{2D99A351-F7A5-4D35-BB0A-4B9B74BF3F5E}"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mnajeebkhan@hotmail.om</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 VIEW</a:t>
            </a:r>
            <a:endParaRPr lang="en-US" dirty="0"/>
          </a:p>
        </p:txBody>
      </p:sp>
      <p:sp>
        <p:nvSpPr>
          <p:cNvPr id="3" name="Content Placeholder 2"/>
          <p:cNvSpPr>
            <a:spLocks noGrp="1"/>
          </p:cNvSpPr>
          <p:nvPr>
            <p:ph idx="1"/>
          </p:nvPr>
        </p:nvSpPr>
        <p:spPr/>
        <p:txBody>
          <a:bodyPr>
            <a:normAutofit/>
          </a:bodyPr>
          <a:lstStyle/>
          <a:p>
            <a:r>
              <a:rPr lang="en-US" dirty="0" smtClean="0"/>
              <a:t>Islamic Banking  as Financial  Intermediation </a:t>
            </a:r>
            <a:r>
              <a:rPr lang="en-US" dirty="0" smtClean="0"/>
              <a:t>system.</a:t>
            </a:r>
          </a:p>
          <a:p>
            <a:r>
              <a:rPr lang="en-US" dirty="0" smtClean="0"/>
              <a:t>Distinguishing features of Islamic Banking</a:t>
            </a:r>
          </a:p>
          <a:p>
            <a:r>
              <a:rPr lang="en-US" dirty="0" smtClean="0"/>
              <a:t>Financial engineering  in the light of Principals of </a:t>
            </a:r>
            <a:r>
              <a:rPr lang="en-US" dirty="0" err="1" smtClean="0"/>
              <a:t>Sahria</a:t>
            </a:r>
            <a:endParaRPr lang="en-US" dirty="0" smtClean="0"/>
          </a:p>
          <a:p>
            <a:r>
              <a:rPr lang="en-GB" b="1" dirty="0" smtClean="0"/>
              <a:t>Sharia Governance </a:t>
            </a:r>
            <a:r>
              <a:rPr lang="en-GB" b="1" dirty="0" smtClean="0"/>
              <a:t>Structure </a:t>
            </a:r>
            <a:endParaRPr lang="en-US" dirty="0" smtClean="0"/>
          </a:p>
          <a:p>
            <a:r>
              <a:rPr lang="en-US" dirty="0" smtClean="0"/>
              <a:t>Standardization as per AAOFI sharia standards</a:t>
            </a:r>
          </a:p>
          <a:p>
            <a:r>
              <a:rPr lang="en-US" dirty="0" smtClean="0"/>
              <a:t>Standardization as per Accounting </a:t>
            </a:r>
            <a:r>
              <a:rPr lang="en-US" dirty="0" err="1" smtClean="0"/>
              <a:t>Stanards</a:t>
            </a:r>
            <a:endParaRPr lang="en-US" dirty="0" smtClean="0"/>
          </a:p>
          <a:p>
            <a:endParaRPr lang="en-US" dirty="0" smtClean="0"/>
          </a:p>
        </p:txBody>
      </p:sp>
      <p:sp>
        <p:nvSpPr>
          <p:cNvPr id="4" name="Date Placeholder 3"/>
          <p:cNvSpPr>
            <a:spLocks noGrp="1"/>
          </p:cNvSpPr>
          <p:nvPr>
            <p:ph type="dt" sz="half" idx="10"/>
          </p:nvPr>
        </p:nvSpPr>
        <p:spPr/>
        <p:txBody>
          <a:bodyPr/>
          <a:lstStyle/>
          <a:p>
            <a:fld id="{E6E13401-3105-48DB-A5D8-E9DC82F15EAB}" type="datetime1">
              <a:rPr lang="en-US" smtClean="0"/>
              <a:t>25/08/08</a:t>
            </a:fld>
            <a:endParaRPr lang="en-US"/>
          </a:p>
        </p:txBody>
      </p:sp>
      <p:sp>
        <p:nvSpPr>
          <p:cNvPr id="5" name="Slide Number Placeholder 4"/>
          <p:cNvSpPr>
            <a:spLocks noGrp="1"/>
          </p:cNvSpPr>
          <p:nvPr>
            <p:ph type="sldNum" sz="quarter" idx="12"/>
          </p:nvPr>
        </p:nvSpPr>
        <p:spPr/>
        <p:txBody>
          <a:bodyPr/>
          <a:lstStyle/>
          <a:p>
            <a:fld id="{2D99A351-F7A5-4D35-BB0A-4B9B74BF3F5E}"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mnajeebkhan@hotmail.om</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Financial Contracts</a:t>
            </a:r>
            <a:endParaRPr lang="en-US" dirty="0"/>
          </a:p>
        </p:txBody>
      </p:sp>
      <p:sp>
        <p:nvSpPr>
          <p:cNvPr id="3" name="Content Placeholder 2"/>
          <p:cNvSpPr>
            <a:spLocks noGrp="1"/>
          </p:cNvSpPr>
          <p:nvPr>
            <p:ph idx="1"/>
          </p:nvPr>
        </p:nvSpPr>
        <p:spPr/>
        <p:txBody>
          <a:bodyPr>
            <a:normAutofit fontScale="77500" lnSpcReduction="20000"/>
          </a:bodyPr>
          <a:lstStyle/>
          <a:p>
            <a:pPr marL="727075" indent="-609600">
              <a:lnSpc>
                <a:spcPct val="80000"/>
              </a:lnSpc>
              <a:buFontTx/>
              <a:buAutoNum type="alphaUcPeriod"/>
            </a:pPr>
            <a:r>
              <a:rPr lang="en-US" b="1" dirty="0" smtClean="0">
                <a:solidFill>
                  <a:srgbClr val="FF0000"/>
                </a:solidFill>
              </a:rPr>
              <a:t>Debt creating Modes (Low Risk Category)</a:t>
            </a:r>
          </a:p>
          <a:p>
            <a:pPr marL="727075" indent="-609600">
              <a:lnSpc>
                <a:spcPct val="80000"/>
              </a:lnSpc>
              <a:buFontTx/>
              <a:buNone/>
            </a:pPr>
            <a:r>
              <a:rPr lang="en-US" dirty="0" smtClean="0"/>
              <a:t>	1. </a:t>
            </a:r>
            <a:r>
              <a:rPr lang="en-US" dirty="0" err="1" smtClean="0"/>
              <a:t>Qard</a:t>
            </a:r>
            <a:r>
              <a:rPr lang="en-US" dirty="0" smtClean="0"/>
              <a:t> Al-</a:t>
            </a:r>
            <a:r>
              <a:rPr lang="en-US" dirty="0" err="1" smtClean="0"/>
              <a:t>Hasan</a:t>
            </a:r>
            <a:r>
              <a:rPr lang="en-US" dirty="0" smtClean="0"/>
              <a:t> (interest- free loan)</a:t>
            </a:r>
          </a:p>
          <a:p>
            <a:pPr marL="727075" indent="-609600">
              <a:lnSpc>
                <a:spcPct val="80000"/>
              </a:lnSpc>
              <a:buFontTx/>
              <a:buNone/>
            </a:pPr>
            <a:r>
              <a:rPr lang="en-US" dirty="0" smtClean="0"/>
              <a:t>	2. Bai </a:t>
            </a:r>
            <a:r>
              <a:rPr lang="en-US" dirty="0" err="1" smtClean="0"/>
              <a:t>Muajjal</a:t>
            </a:r>
            <a:r>
              <a:rPr lang="en-US" dirty="0" smtClean="0"/>
              <a:t> (Price deferred sale)</a:t>
            </a:r>
          </a:p>
          <a:p>
            <a:pPr marL="727075" indent="-609600">
              <a:lnSpc>
                <a:spcPct val="80000"/>
              </a:lnSpc>
              <a:buFontTx/>
              <a:buNone/>
            </a:pPr>
            <a:r>
              <a:rPr lang="en-US" dirty="0" smtClean="0"/>
              <a:t>	3. Murabaha and Musawama</a:t>
            </a:r>
          </a:p>
          <a:p>
            <a:pPr marL="727075" indent="-609600">
              <a:lnSpc>
                <a:spcPct val="80000"/>
              </a:lnSpc>
              <a:buFontTx/>
              <a:buNone/>
            </a:pPr>
            <a:r>
              <a:rPr lang="en-US" dirty="0" smtClean="0"/>
              <a:t>	4. Salam (Commodity sale)</a:t>
            </a:r>
          </a:p>
          <a:p>
            <a:pPr marL="727075" indent="-609600">
              <a:lnSpc>
                <a:spcPct val="80000"/>
              </a:lnSpc>
              <a:buFontTx/>
              <a:buNone/>
            </a:pPr>
            <a:r>
              <a:rPr lang="en-US" dirty="0" smtClean="0"/>
              <a:t>	5. </a:t>
            </a:r>
            <a:r>
              <a:rPr lang="en-US" dirty="0" err="1" smtClean="0"/>
              <a:t>Istisna</a:t>
            </a:r>
            <a:r>
              <a:rPr lang="en-US" dirty="0" smtClean="0"/>
              <a:t> (Order to manufacture)</a:t>
            </a:r>
          </a:p>
          <a:p>
            <a:pPr marL="727075" indent="-609600">
              <a:lnSpc>
                <a:spcPct val="80000"/>
              </a:lnSpc>
              <a:buFontTx/>
              <a:buNone/>
            </a:pPr>
            <a:endParaRPr lang="en-US" dirty="0" smtClean="0">
              <a:solidFill>
                <a:srgbClr val="FF0000"/>
              </a:solidFill>
            </a:endParaRPr>
          </a:p>
          <a:p>
            <a:pPr marL="727075" indent="-609600">
              <a:lnSpc>
                <a:spcPct val="80000"/>
              </a:lnSpc>
              <a:buFontTx/>
              <a:buAutoNum type="alphaUcPeriod" startAt="2"/>
            </a:pPr>
            <a:r>
              <a:rPr lang="en-US" b="1" dirty="0" smtClean="0">
                <a:solidFill>
                  <a:srgbClr val="FF0000"/>
                </a:solidFill>
              </a:rPr>
              <a:t>Semi-debt Modes (Medium Risk Category)</a:t>
            </a:r>
          </a:p>
          <a:p>
            <a:pPr marL="727075" indent="-609600">
              <a:lnSpc>
                <a:spcPct val="80000"/>
              </a:lnSpc>
              <a:buFontTx/>
              <a:buNone/>
            </a:pPr>
            <a:r>
              <a:rPr lang="en-US" dirty="0" smtClean="0"/>
              <a:t>	1. Ijarah</a:t>
            </a:r>
          </a:p>
          <a:p>
            <a:pPr marL="727075" indent="-609600">
              <a:lnSpc>
                <a:spcPct val="80000"/>
              </a:lnSpc>
              <a:buFontTx/>
              <a:buNone/>
            </a:pPr>
            <a:endParaRPr lang="en-US" dirty="0" smtClean="0">
              <a:solidFill>
                <a:srgbClr val="FF0000"/>
              </a:solidFill>
            </a:endParaRPr>
          </a:p>
          <a:p>
            <a:pPr marL="727075" indent="-609600">
              <a:lnSpc>
                <a:spcPct val="80000"/>
              </a:lnSpc>
              <a:buFontTx/>
              <a:buAutoNum type="alphaUcPeriod" startAt="3"/>
            </a:pPr>
            <a:r>
              <a:rPr lang="en-US" b="1" dirty="0" smtClean="0">
                <a:solidFill>
                  <a:srgbClr val="FF0000"/>
                </a:solidFill>
              </a:rPr>
              <a:t>Sharing or Non-debt Modes (Full Risk Category)</a:t>
            </a:r>
          </a:p>
          <a:p>
            <a:pPr marL="727075" indent="-609600">
              <a:lnSpc>
                <a:spcPct val="80000"/>
              </a:lnSpc>
              <a:buFontTx/>
              <a:buNone/>
            </a:pPr>
            <a:r>
              <a:rPr lang="en-US" dirty="0" smtClean="0"/>
              <a:t>	1. Musharakah (Close to venture capital)</a:t>
            </a:r>
          </a:p>
          <a:p>
            <a:pPr marL="727075" indent="-609600">
              <a:lnSpc>
                <a:spcPct val="80000"/>
              </a:lnSpc>
              <a:buFontTx/>
              <a:buNone/>
            </a:pPr>
            <a:r>
              <a:rPr lang="en-US" dirty="0" smtClean="0"/>
              <a:t>	2. Specific Purpose </a:t>
            </a:r>
            <a:r>
              <a:rPr lang="en-US" dirty="0" err="1" smtClean="0"/>
              <a:t>Mudarabah</a:t>
            </a:r>
            <a:endParaRPr lang="en-US" dirty="0" smtClean="0"/>
          </a:p>
          <a:p>
            <a:pPr marL="727075" indent="-609600">
              <a:lnSpc>
                <a:spcPct val="80000"/>
              </a:lnSpc>
              <a:buFontTx/>
              <a:buNone/>
            </a:pPr>
            <a:r>
              <a:rPr lang="en-US" dirty="0" smtClean="0"/>
              <a:t>	3. General Purpose </a:t>
            </a:r>
            <a:r>
              <a:rPr lang="en-US" dirty="0" err="1" smtClean="0"/>
              <a:t>Mudarabah</a:t>
            </a:r>
            <a:endParaRPr lang="en-US" dirty="0" smtClean="0"/>
          </a:p>
          <a:p>
            <a:endParaRPr lang="en-US" dirty="0"/>
          </a:p>
        </p:txBody>
      </p:sp>
      <p:sp>
        <p:nvSpPr>
          <p:cNvPr id="4" name="Date Placeholder 3"/>
          <p:cNvSpPr>
            <a:spLocks noGrp="1"/>
          </p:cNvSpPr>
          <p:nvPr>
            <p:ph type="dt" sz="half" idx="10"/>
          </p:nvPr>
        </p:nvSpPr>
        <p:spPr/>
        <p:txBody>
          <a:bodyPr/>
          <a:lstStyle/>
          <a:p>
            <a:fld id="{24EA9A1A-4BC9-4DF2-A0C6-675E996B925A}" type="datetime1">
              <a:rPr lang="en-US" smtClean="0"/>
              <a:t>25/08/08</a:t>
            </a:fld>
            <a:endParaRPr lang="en-US"/>
          </a:p>
        </p:txBody>
      </p:sp>
      <p:sp>
        <p:nvSpPr>
          <p:cNvPr id="5" name="Slide Number Placeholder 4"/>
          <p:cNvSpPr>
            <a:spLocks noGrp="1"/>
          </p:cNvSpPr>
          <p:nvPr>
            <p:ph type="sldNum" sz="quarter" idx="12"/>
          </p:nvPr>
        </p:nvSpPr>
        <p:spPr/>
        <p:txBody>
          <a:bodyPr/>
          <a:lstStyle/>
          <a:p>
            <a:fld id="{2D99A351-F7A5-4D35-BB0A-4B9B74BF3F5E}"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mnajeebkhan@hotmail.om</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Financial Contracts</a:t>
            </a:r>
            <a:endParaRPr lang="en-US" dirty="0"/>
          </a:p>
        </p:txBody>
      </p:sp>
      <p:graphicFrame>
        <p:nvGraphicFramePr>
          <p:cNvPr id="5" name="Diagram 4"/>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ate Placeholder 5"/>
          <p:cNvSpPr>
            <a:spLocks noGrp="1"/>
          </p:cNvSpPr>
          <p:nvPr>
            <p:ph type="dt" sz="half" idx="10"/>
          </p:nvPr>
        </p:nvSpPr>
        <p:spPr/>
        <p:txBody>
          <a:bodyPr/>
          <a:lstStyle/>
          <a:p>
            <a:fld id="{B496EBB7-1D96-4EFF-AC5E-A1814CB25E77}" type="datetime1">
              <a:rPr lang="en-US" smtClean="0"/>
              <a:t>25/08/08</a:t>
            </a:fld>
            <a:endParaRPr lang="en-US"/>
          </a:p>
        </p:txBody>
      </p:sp>
      <p:sp>
        <p:nvSpPr>
          <p:cNvPr id="7" name="Slide Number Placeholder 6"/>
          <p:cNvSpPr>
            <a:spLocks noGrp="1"/>
          </p:cNvSpPr>
          <p:nvPr>
            <p:ph type="sldNum" sz="quarter" idx="12"/>
          </p:nvPr>
        </p:nvSpPr>
        <p:spPr/>
        <p:txBody>
          <a:bodyPr/>
          <a:lstStyle/>
          <a:p>
            <a:fld id="{2D99A351-F7A5-4D35-BB0A-4B9B74BF3F5E}" type="slidenum">
              <a:rPr lang="en-US" smtClean="0"/>
              <a:pPr/>
              <a:t>5</a:t>
            </a:fld>
            <a:endParaRPr lang="en-US"/>
          </a:p>
        </p:txBody>
      </p:sp>
      <p:sp>
        <p:nvSpPr>
          <p:cNvPr id="8" name="Footer Placeholder 7"/>
          <p:cNvSpPr>
            <a:spLocks noGrp="1"/>
          </p:cNvSpPr>
          <p:nvPr>
            <p:ph type="ftr" sz="quarter" idx="11"/>
          </p:nvPr>
        </p:nvSpPr>
        <p:spPr/>
        <p:txBody>
          <a:bodyPr/>
          <a:lstStyle/>
          <a:p>
            <a:r>
              <a:rPr lang="en-US" smtClean="0"/>
              <a:t>mnajeebkhan@hotmail.om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Islamic Financial Tools</a:t>
            </a:r>
          </a:p>
        </p:txBody>
      </p:sp>
      <p:sp>
        <p:nvSpPr>
          <p:cNvPr id="136195" name="Rectangle 3"/>
          <p:cNvSpPr>
            <a:spLocks noGrp="1" noChangeArrowheads="1"/>
          </p:cNvSpPr>
          <p:nvPr>
            <p:ph type="body" idx="1"/>
          </p:nvPr>
        </p:nvSpPr>
        <p:spPr>
          <a:xfrm>
            <a:off x="457200" y="1295400"/>
            <a:ext cx="8229600" cy="4830763"/>
          </a:xfrm>
        </p:spPr>
        <p:txBody>
          <a:bodyPr>
            <a:normAutofit lnSpcReduction="10000"/>
          </a:bodyPr>
          <a:lstStyle/>
          <a:p>
            <a:r>
              <a:rPr lang="en-US" sz="2400" b="1" i="1" u="sng">
                <a:effectLst>
                  <a:outerShdw blurRad="38100" dist="38100" dir="2700000" algn="tl">
                    <a:srgbClr val="C0C0C0"/>
                  </a:outerShdw>
                </a:effectLst>
              </a:rPr>
              <a:t>Murabaha</a:t>
            </a:r>
            <a:r>
              <a:rPr lang="en-US" sz="2400" b="1"/>
              <a:t> – trade with markup or cost plus sale</a:t>
            </a:r>
          </a:p>
          <a:p>
            <a:pPr>
              <a:buFontTx/>
              <a:buNone/>
            </a:pPr>
            <a:endParaRPr lang="en-US" sz="2400" b="1"/>
          </a:p>
          <a:p>
            <a:r>
              <a:rPr lang="en-US" sz="2400" b="1" i="1" u="sng">
                <a:effectLst>
                  <a:outerShdw blurRad="38100" dist="38100" dir="2700000" algn="tl">
                    <a:srgbClr val="C0C0C0"/>
                  </a:outerShdw>
                </a:effectLst>
              </a:rPr>
              <a:t>Mudaraba </a:t>
            </a:r>
            <a:r>
              <a:rPr lang="en-US" sz="2400" b="1"/>
              <a:t>– profit sharing agreement</a:t>
            </a:r>
          </a:p>
          <a:p>
            <a:endParaRPr lang="en-US" sz="2400" b="1"/>
          </a:p>
          <a:p>
            <a:r>
              <a:rPr lang="en-US" sz="2400" b="1" i="1" u="sng">
                <a:effectLst>
                  <a:outerShdw blurRad="38100" dist="38100" dir="2700000" algn="tl">
                    <a:srgbClr val="C0C0C0"/>
                  </a:outerShdw>
                </a:effectLst>
              </a:rPr>
              <a:t>Musharaka</a:t>
            </a:r>
            <a:r>
              <a:rPr lang="en-US" sz="2400" b="1"/>
              <a:t> – equity participation</a:t>
            </a:r>
          </a:p>
          <a:p>
            <a:endParaRPr lang="en-US" sz="2400" b="1"/>
          </a:p>
          <a:p>
            <a:r>
              <a:rPr lang="en-US" sz="2400" b="1" i="1" u="sng">
                <a:effectLst>
                  <a:outerShdw blurRad="38100" dist="38100" dir="2700000" algn="tl">
                    <a:srgbClr val="C0C0C0"/>
                  </a:outerShdw>
                </a:effectLst>
              </a:rPr>
              <a:t>Leasing (Ijara Wa Iqtina)</a:t>
            </a:r>
            <a:r>
              <a:rPr lang="en-US" sz="2400" b="1"/>
              <a:t> – renting for beneficial use</a:t>
            </a:r>
          </a:p>
          <a:p>
            <a:endParaRPr lang="en-US" sz="2400" b="1"/>
          </a:p>
          <a:p>
            <a:r>
              <a:rPr lang="en-US" sz="2400" b="1" i="1" u="sng">
                <a:effectLst>
                  <a:outerShdw blurRad="38100" dist="38100" dir="2700000" algn="tl">
                    <a:srgbClr val="C0C0C0"/>
                  </a:outerShdw>
                </a:effectLst>
              </a:rPr>
              <a:t>Salam and Parallel Salam</a:t>
            </a:r>
            <a:r>
              <a:rPr lang="en-US" sz="2400" b="1"/>
              <a:t> – deferred sale contracts</a:t>
            </a:r>
          </a:p>
          <a:p>
            <a:r>
              <a:rPr lang="en-US" sz="2400" b="1" i="1" u="sng">
                <a:effectLst>
                  <a:outerShdw blurRad="38100" dist="38100" dir="2700000" algn="tl">
                    <a:srgbClr val="C0C0C0"/>
                  </a:outerShdw>
                </a:effectLst>
              </a:rPr>
              <a:t>Istisna’a and Parallel Istisna’a</a:t>
            </a:r>
            <a:r>
              <a:rPr lang="en-US" sz="2400" b="1"/>
              <a:t> – project finance</a:t>
            </a:r>
          </a:p>
          <a:p>
            <a:r>
              <a:rPr lang="en-US" sz="2400" b="1" i="1" u="sng">
                <a:effectLst>
                  <a:outerShdw blurRad="38100" dist="38100" dir="2700000" algn="tl">
                    <a:srgbClr val="C0C0C0"/>
                  </a:outerShdw>
                </a:effectLst>
              </a:rPr>
              <a:t>Sukooks</a:t>
            </a:r>
            <a:r>
              <a:rPr lang="en-US" sz="2400" b="1"/>
              <a:t> – Islamic bonds</a:t>
            </a:r>
          </a:p>
          <a:p>
            <a:endParaRPr lang="en-US" sz="2400" b="1"/>
          </a:p>
          <a:p>
            <a:endParaRPr lang="en-US" sz="2400" b="1"/>
          </a:p>
        </p:txBody>
      </p:sp>
      <p:sp>
        <p:nvSpPr>
          <p:cNvPr id="4" name="Date Placeholder 3"/>
          <p:cNvSpPr>
            <a:spLocks noGrp="1"/>
          </p:cNvSpPr>
          <p:nvPr>
            <p:ph type="dt" sz="half" idx="10"/>
          </p:nvPr>
        </p:nvSpPr>
        <p:spPr/>
        <p:txBody>
          <a:bodyPr/>
          <a:lstStyle/>
          <a:p>
            <a:fld id="{BC61F3F7-1F93-48B3-BBD1-D9EC84088C98}" type="datetime1">
              <a:rPr lang="en-US" smtClean="0"/>
              <a:t>25/08/08</a:t>
            </a:fld>
            <a:endParaRPr lang="en-US"/>
          </a:p>
        </p:txBody>
      </p:sp>
      <p:sp>
        <p:nvSpPr>
          <p:cNvPr id="5" name="Slide Number Placeholder 4"/>
          <p:cNvSpPr>
            <a:spLocks noGrp="1"/>
          </p:cNvSpPr>
          <p:nvPr>
            <p:ph type="sldNum" sz="quarter" idx="12"/>
          </p:nvPr>
        </p:nvSpPr>
        <p:spPr/>
        <p:txBody>
          <a:bodyPr/>
          <a:lstStyle/>
          <a:p>
            <a:fld id="{2D99A351-F7A5-4D35-BB0A-4B9B74BF3F5E}"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mnajeebkhan@hotmail.om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Murabaha – Cost Plus Finance</a:t>
            </a:r>
          </a:p>
        </p:txBody>
      </p:sp>
      <p:sp>
        <p:nvSpPr>
          <p:cNvPr id="138243" name="Rectangle 3"/>
          <p:cNvSpPr>
            <a:spLocks noGrp="1" noChangeArrowheads="1"/>
          </p:cNvSpPr>
          <p:nvPr>
            <p:ph type="body" idx="1"/>
          </p:nvPr>
        </p:nvSpPr>
        <p:spPr>
          <a:xfrm>
            <a:off x="457200" y="3360738"/>
            <a:ext cx="8229600" cy="2765425"/>
          </a:xfrm>
        </p:spPr>
        <p:txBody>
          <a:bodyPr/>
          <a:lstStyle/>
          <a:p>
            <a:pPr>
              <a:lnSpc>
                <a:spcPct val="130000"/>
              </a:lnSpc>
            </a:pPr>
            <a:r>
              <a:rPr lang="en-US" sz="1800" b="1" dirty="0" smtClean="0"/>
              <a:t>Asset  Purchasing</a:t>
            </a:r>
            <a:endParaRPr lang="en-US" sz="1800" b="1" dirty="0"/>
          </a:p>
          <a:p>
            <a:pPr>
              <a:lnSpc>
                <a:spcPct val="130000"/>
              </a:lnSpc>
            </a:pPr>
            <a:r>
              <a:rPr lang="en-US" sz="1800" b="1" dirty="0" smtClean="0"/>
              <a:t>Transaction  Flow Chart </a:t>
            </a:r>
            <a:endParaRPr lang="en-US" sz="1800" b="1" dirty="0"/>
          </a:p>
          <a:p>
            <a:pPr>
              <a:lnSpc>
                <a:spcPct val="130000"/>
              </a:lnSpc>
            </a:pPr>
            <a:r>
              <a:rPr lang="en-US" sz="1800" b="1" dirty="0" smtClean="0"/>
              <a:t>Agency  Agreement structure accordingly</a:t>
            </a:r>
            <a:endParaRPr lang="en-US" sz="1800" b="1" dirty="0"/>
          </a:p>
          <a:p>
            <a:pPr>
              <a:lnSpc>
                <a:spcPct val="130000"/>
              </a:lnSpc>
            </a:pPr>
            <a:r>
              <a:rPr lang="en-US" sz="1800" b="1" dirty="0" smtClean="0"/>
              <a:t>Acquisition  of Title of  the Asset</a:t>
            </a:r>
            <a:endParaRPr lang="en-US" sz="1800" b="1" dirty="0"/>
          </a:p>
          <a:p>
            <a:pPr>
              <a:lnSpc>
                <a:spcPct val="130000"/>
              </a:lnSpc>
            </a:pPr>
            <a:r>
              <a:rPr lang="en-US" sz="1800" b="1" dirty="0"/>
              <a:t>Title to assets transferred to the customer at the time of purchase </a:t>
            </a:r>
          </a:p>
          <a:p>
            <a:pPr>
              <a:lnSpc>
                <a:spcPct val="130000"/>
              </a:lnSpc>
            </a:pPr>
            <a:r>
              <a:rPr lang="en-US" sz="1800" b="1" dirty="0" smtClean="0"/>
              <a:t>Payment to Supplier </a:t>
            </a:r>
            <a:r>
              <a:rPr lang="en-US" sz="1800" b="1" dirty="0" err="1" smtClean="0"/>
              <a:t>drectly</a:t>
            </a:r>
            <a:endParaRPr lang="en-US" sz="1800" b="1" dirty="0"/>
          </a:p>
        </p:txBody>
      </p:sp>
      <p:sp>
        <p:nvSpPr>
          <p:cNvPr id="138244" name="Rectangle 4"/>
          <p:cNvSpPr>
            <a:spLocks noChangeArrowheads="1"/>
          </p:cNvSpPr>
          <p:nvPr/>
        </p:nvSpPr>
        <p:spPr bwMode="auto">
          <a:xfrm>
            <a:off x="3562350" y="1947863"/>
            <a:ext cx="2043113" cy="1055687"/>
          </a:xfrm>
          <a:prstGeom prst="rect">
            <a:avLst/>
          </a:prstGeom>
          <a:solidFill>
            <a:srgbClr val="FFCC00"/>
          </a:solidFill>
          <a:ln w="12700">
            <a:solidFill>
              <a:srgbClr val="FFCC00"/>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sz="2400">
                <a:solidFill>
                  <a:schemeClr val="bg2"/>
                </a:solidFill>
              </a:rPr>
              <a:t>Financier</a:t>
            </a:r>
          </a:p>
        </p:txBody>
      </p:sp>
      <p:sp>
        <p:nvSpPr>
          <p:cNvPr id="138245" name="Line 5"/>
          <p:cNvSpPr>
            <a:spLocks noChangeShapeType="1"/>
          </p:cNvSpPr>
          <p:nvPr/>
        </p:nvSpPr>
        <p:spPr bwMode="auto">
          <a:xfrm>
            <a:off x="5641975" y="2125663"/>
            <a:ext cx="1127125" cy="0"/>
          </a:xfrm>
          <a:prstGeom prst="line">
            <a:avLst/>
          </a:prstGeom>
          <a:noFill/>
          <a:ln w="38100">
            <a:solidFill>
              <a:schemeClr val="bg2"/>
            </a:solidFill>
            <a:round/>
            <a:headEnd type="none" w="sm" len="sm"/>
            <a:tailEnd type="triangle" w="med" len="med"/>
          </a:ln>
          <a:effectLst/>
        </p:spPr>
        <p:txBody>
          <a:bodyPr/>
          <a:lstStyle/>
          <a:p>
            <a:endParaRPr lang="en-US"/>
          </a:p>
        </p:txBody>
      </p:sp>
      <p:sp>
        <p:nvSpPr>
          <p:cNvPr id="138246" name="Line 6"/>
          <p:cNvSpPr>
            <a:spLocks noChangeShapeType="1"/>
          </p:cNvSpPr>
          <p:nvPr/>
        </p:nvSpPr>
        <p:spPr bwMode="auto">
          <a:xfrm flipH="1">
            <a:off x="5630863" y="2778125"/>
            <a:ext cx="1114425" cy="0"/>
          </a:xfrm>
          <a:prstGeom prst="line">
            <a:avLst/>
          </a:prstGeom>
          <a:noFill/>
          <a:ln w="38100">
            <a:solidFill>
              <a:schemeClr val="bg2"/>
            </a:solidFill>
            <a:round/>
            <a:headEnd/>
            <a:tailEnd type="triangle" w="med" len="med"/>
          </a:ln>
          <a:effectLst/>
        </p:spPr>
        <p:txBody>
          <a:bodyPr/>
          <a:lstStyle/>
          <a:p>
            <a:endParaRPr lang="en-US"/>
          </a:p>
        </p:txBody>
      </p:sp>
      <p:sp>
        <p:nvSpPr>
          <p:cNvPr id="138247" name="Oval 7"/>
          <p:cNvSpPr>
            <a:spLocks noChangeArrowheads="1"/>
          </p:cNvSpPr>
          <p:nvPr/>
        </p:nvSpPr>
        <p:spPr bwMode="auto">
          <a:xfrm>
            <a:off x="6653213" y="1936750"/>
            <a:ext cx="1627187" cy="1044575"/>
          </a:xfrm>
          <a:prstGeom prst="ellipse">
            <a:avLst/>
          </a:prstGeom>
          <a:solidFill>
            <a:schemeClr val="accent1"/>
          </a:solidFill>
          <a:ln w="12700">
            <a:solidFill>
              <a:schemeClr val="tx1"/>
            </a:solidFill>
            <a:round/>
            <a:headEnd type="none" w="sm" len="sm"/>
            <a:tailEnd type="none" w="sm" len="sm"/>
          </a:ln>
          <a:effectLst>
            <a:outerShdw dist="35921" dir="2700000" algn="ctr" rotWithShape="0">
              <a:schemeClr val="bg2"/>
            </a:outerShdw>
          </a:effectLst>
        </p:spPr>
        <p:txBody>
          <a:bodyPr wrap="none" anchor="ctr"/>
          <a:lstStyle/>
          <a:p>
            <a:pPr algn="ctr" eaLnBrk="0" hangingPunct="0"/>
            <a:r>
              <a:rPr lang="en-US" sz="2000"/>
              <a:t>Entrepreneur</a:t>
            </a:r>
          </a:p>
        </p:txBody>
      </p:sp>
      <p:sp>
        <p:nvSpPr>
          <p:cNvPr id="138248" name="Line 8"/>
          <p:cNvSpPr>
            <a:spLocks noChangeShapeType="1"/>
          </p:cNvSpPr>
          <p:nvPr/>
        </p:nvSpPr>
        <p:spPr bwMode="auto">
          <a:xfrm>
            <a:off x="2416175" y="2133600"/>
            <a:ext cx="1127125" cy="0"/>
          </a:xfrm>
          <a:prstGeom prst="line">
            <a:avLst/>
          </a:prstGeom>
          <a:noFill/>
          <a:ln w="38100">
            <a:solidFill>
              <a:schemeClr val="bg2"/>
            </a:solidFill>
            <a:round/>
            <a:headEnd type="none" w="sm" len="sm"/>
            <a:tailEnd type="triangle" w="med" len="med"/>
          </a:ln>
          <a:effectLst/>
        </p:spPr>
        <p:txBody>
          <a:bodyPr/>
          <a:lstStyle/>
          <a:p>
            <a:endParaRPr lang="en-US"/>
          </a:p>
        </p:txBody>
      </p:sp>
      <p:sp>
        <p:nvSpPr>
          <p:cNvPr id="138249" name="Line 9"/>
          <p:cNvSpPr>
            <a:spLocks noChangeShapeType="1"/>
          </p:cNvSpPr>
          <p:nvPr/>
        </p:nvSpPr>
        <p:spPr bwMode="auto">
          <a:xfrm flipH="1">
            <a:off x="2405063" y="2786063"/>
            <a:ext cx="1114425" cy="0"/>
          </a:xfrm>
          <a:prstGeom prst="line">
            <a:avLst/>
          </a:prstGeom>
          <a:noFill/>
          <a:ln w="38100">
            <a:solidFill>
              <a:schemeClr val="bg2"/>
            </a:solidFill>
            <a:round/>
            <a:headEnd/>
            <a:tailEnd type="triangle" w="med" len="med"/>
          </a:ln>
          <a:effectLst/>
        </p:spPr>
        <p:txBody>
          <a:bodyPr/>
          <a:lstStyle/>
          <a:p>
            <a:endParaRPr lang="en-US"/>
          </a:p>
        </p:txBody>
      </p:sp>
      <p:sp>
        <p:nvSpPr>
          <p:cNvPr id="138250" name="Rectangle 10"/>
          <p:cNvSpPr>
            <a:spLocks noChangeArrowheads="1"/>
          </p:cNvSpPr>
          <p:nvPr/>
        </p:nvSpPr>
        <p:spPr bwMode="auto">
          <a:xfrm>
            <a:off x="771525" y="1993900"/>
            <a:ext cx="1592263" cy="962025"/>
          </a:xfrm>
          <a:prstGeom prst="rect">
            <a:avLst/>
          </a:prstGeom>
          <a:solidFill>
            <a:schemeClr val="accent1"/>
          </a:solidFill>
          <a:ln w="1270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sz="2000"/>
              <a:t>Vendor</a:t>
            </a:r>
          </a:p>
        </p:txBody>
      </p:sp>
      <p:sp>
        <p:nvSpPr>
          <p:cNvPr id="138251" name="Text Box 11"/>
          <p:cNvSpPr txBox="1">
            <a:spLocks noChangeArrowheads="1"/>
          </p:cNvSpPr>
          <p:nvPr/>
        </p:nvSpPr>
        <p:spPr bwMode="auto">
          <a:xfrm>
            <a:off x="2341563" y="1550988"/>
            <a:ext cx="1293812"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Transfer of title</a:t>
            </a:r>
          </a:p>
          <a:p>
            <a:pPr algn="ctr" eaLnBrk="0" hangingPunct="0"/>
            <a:r>
              <a:rPr lang="en-US" sz="1200" b="1">
                <a:solidFill>
                  <a:srgbClr val="000000"/>
                </a:solidFill>
                <a:effectLst>
                  <a:outerShdw blurRad="38100" dist="38100" dir="2700000" algn="tl">
                    <a:srgbClr val="C0C0C0"/>
                  </a:outerShdw>
                </a:effectLst>
              </a:rPr>
              <a:t>to bank</a:t>
            </a:r>
          </a:p>
        </p:txBody>
      </p:sp>
      <p:sp>
        <p:nvSpPr>
          <p:cNvPr id="138252" name="Text Box 12"/>
          <p:cNvSpPr txBox="1">
            <a:spLocks noChangeArrowheads="1"/>
          </p:cNvSpPr>
          <p:nvPr/>
        </p:nvSpPr>
        <p:spPr bwMode="auto">
          <a:xfrm>
            <a:off x="5478463" y="1601788"/>
            <a:ext cx="1293812"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Transfer of title</a:t>
            </a:r>
          </a:p>
          <a:p>
            <a:pPr algn="ctr" eaLnBrk="0" hangingPunct="0"/>
            <a:r>
              <a:rPr lang="en-US" sz="1200" b="1">
                <a:solidFill>
                  <a:srgbClr val="000000"/>
                </a:solidFill>
                <a:effectLst>
                  <a:outerShdw blurRad="38100" dist="38100" dir="2700000" algn="tl">
                    <a:srgbClr val="C0C0C0"/>
                  </a:outerShdw>
                </a:effectLst>
              </a:rPr>
              <a:t>to customer</a:t>
            </a:r>
          </a:p>
        </p:txBody>
      </p:sp>
      <p:sp>
        <p:nvSpPr>
          <p:cNvPr id="138253" name="Text Box 13"/>
          <p:cNvSpPr txBox="1">
            <a:spLocks noChangeArrowheads="1"/>
          </p:cNvSpPr>
          <p:nvPr/>
        </p:nvSpPr>
        <p:spPr bwMode="auto">
          <a:xfrm>
            <a:off x="2171700" y="2895600"/>
            <a:ext cx="1512888"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Payment of</a:t>
            </a:r>
          </a:p>
          <a:p>
            <a:pPr algn="ctr" eaLnBrk="0" hangingPunct="0"/>
            <a:r>
              <a:rPr lang="en-US" sz="1200" b="1">
                <a:solidFill>
                  <a:srgbClr val="000000"/>
                </a:solidFill>
                <a:effectLst>
                  <a:outerShdw blurRad="38100" dist="38100" dir="2700000" algn="tl">
                    <a:srgbClr val="C0C0C0"/>
                  </a:outerShdw>
                </a:effectLst>
              </a:rPr>
              <a:t>purchase price (P)</a:t>
            </a:r>
          </a:p>
        </p:txBody>
      </p:sp>
      <p:sp>
        <p:nvSpPr>
          <p:cNvPr id="138254" name="Text Box 14"/>
          <p:cNvSpPr txBox="1">
            <a:spLocks noChangeArrowheads="1"/>
          </p:cNvSpPr>
          <p:nvPr/>
        </p:nvSpPr>
        <p:spPr bwMode="auto">
          <a:xfrm>
            <a:off x="5476875" y="2870200"/>
            <a:ext cx="1797050"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Payment of</a:t>
            </a:r>
          </a:p>
          <a:p>
            <a:pPr algn="ctr" eaLnBrk="0" hangingPunct="0"/>
            <a:r>
              <a:rPr lang="en-US" sz="1200" b="1">
                <a:solidFill>
                  <a:srgbClr val="000000"/>
                </a:solidFill>
                <a:effectLst>
                  <a:outerShdw blurRad="38100" dist="38100" dir="2700000" algn="tl">
                    <a:srgbClr val="C0C0C0"/>
                  </a:outerShdw>
                </a:effectLst>
              </a:rPr>
              <a:t>marked up price (P+X)</a:t>
            </a:r>
          </a:p>
        </p:txBody>
      </p:sp>
      <p:sp>
        <p:nvSpPr>
          <p:cNvPr id="15" name="Date Placeholder 14"/>
          <p:cNvSpPr>
            <a:spLocks noGrp="1"/>
          </p:cNvSpPr>
          <p:nvPr>
            <p:ph type="dt" sz="half" idx="10"/>
          </p:nvPr>
        </p:nvSpPr>
        <p:spPr/>
        <p:txBody>
          <a:bodyPr/>
          <a:lstStyle/>
          <a:p>
            <a:fld id="{9F55AF3C-1130-494E-97EE-B0BDF1B21B48}" type="datetime1">
              <a:rPr lang="en-US" smtClean="0"/>
              <a:t>25/08/08</a:t>
            </a:fld>
            <a:endParaRPr lang="en-US"/>
          </a:p>
        </p:txBody>
      </p:sp>
      <p:sp>
        <p:nvSpPr>
          <p:cNvPr id="16" name="Slide Number Placeholder 15"/>
          <p:cNvSpPr>
            <a:spLocks noGrp="1"/>
          </p:cNvSpPr>
          <p:nvPr>
            <p:ph type="sldNum" sz="quarter" idx="12"/>
          </p:nvPr>
        </p:nvSpPr>
        <p:spPr/>
        <p:txBody>
          <a:bodyPr/>
          <a:lstStyle/>
          <a:p>
            <a:fld id="{2D99A351-F7A5-4D35-BB0A-4B9B74BF3F5E}" type="slidenum">
              <a:rPr lang="en-US" smtClean="0"/>
              <a:pPr/>
              <a:t>7</a:t>
            </a:fld>
            <a:endParaRPr lang="en-US"/>
          </a:p>
        </p:txBody>
      </p:sp>
      <p:sp>
        <p:nvSpPr>
          <p:cNvPr id="17" name="Footer Placeholder 16"/>
          <p:cNvSpPr>
            <a:spLocks noGrp="1"/>
          </p:cNvSpPr>
          <p:nvPr>
            <p:ph type="ftr" sz="quarter" idx="11"/>
          </p:nvPr>
        </p:nvSpPr>
        <p:spPr/>
        <p:txBody>
          <a:bodyPr/>
          <a:lstStyle/>
          <a:p>
            <a:r>
              <a:rPr lang="en-US" smtClean="0"/>
              <a:t>mnajeebkhan@hotmail.om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38250"/>
                                        </p:tgtEl>
                                        <p:attrNameLst>
                                          <p:attrName>style.visibility</p:attrName>
                                        </p:attrNameLst>
                                      </p:cBhvr>
                                      <p:to>
                                        <p:strVal val="visible"/>
                                      </p:to>
                                    </p:set>
                                    <p:animEffect transition="in" filter="checkerboard(across)">
                                      <p:cBhvr>
                                        <p:cTn id="7" dur="500"/>
                                        <p:tgtEl>
                                          <p:spTgt spid="138250"/>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38244"/>
                                        </p:tgtEl>
                                        <p:attrNameLst>
                                          <p:attrName>style.visibility</p:attrName>
                                        </p:attrNameLst>
                                      </p:cBhvr>
                                      <p:to>
                                        <p:strVal val="visible"/>
                                      </p:to>
                                    </p:set>
                                    <p:animEffect transition="in" filter="checkerboard(across)">
                                      <p:cBhvr>
                                        <p:cTn id="11" dur="500"/>
                                        <p:tgtEl>
                                          <p:spTgt spid="138244"/>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38247"/>
                                        </p:tgtEl>
                                        <p:attrNameLst>
                                          <p:attrName>style.visibility</p:attrName>
                                        </p:attrNameLst>
                                      </p:cBhvr>
                                      <p:to>
                                        <p:strVal val="visible"/>
                                      </p:to>
                                    </p:set>
                                    <p:animEffect transition="in" filter="checkerboard(across)">
                                      <p:cBhvr>
                                        <p:cTn id="15" dur="500"/>
                                        <p:tgtEl>
                                          <p:spTgt spid="138247"/>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38248"/>
                                        </p:tgtEl>
                                        <p:attrNameLst>
                                          <p:attrName>style.visibility</p:attrName>
                                        </p:attrNameLst>
                                      </p:cBhvr>
                                      <p:to>
                                        <p:strVal val="visible"/>
                                      </p:to>
                                    </p:set>
                                    <p:animEffect transition="in" filter="blinds(horizontal)">
                                      <p:cBhvr>
                                        <p:cTn id="19" dur="500"/>
                                        <p:tgtEl>
                                          <p:spTgt spid="138248"/>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38251"/>
                                        </p:tgtEl>
                                        <p:attrNameLst>
                                          <p:attrName>style.visibility</p:attrName>
                                        </p:attrNameLst>
                                      </p:cBhvr>
                                      <p:to>
                                        <p:strVal val="visible"/>
                                      </p:to>
                                    </p:set>
                                    <p:animEffect transition="in" filter="blinds(horizontal)">
                                      <p:cBhvr>
                                        <p:cTn id="23" dur="500"/>
                                        <p:tgtEl>
                                          <p:spTgt spid="138251"/>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38249"/>
                                        </p:tgtEl>
                                        <p:attrNameLst>
                                          <p:attrName>style.visibility</p:attrName>
                                        </p:attrNameLst>
                                      </p:cBhvr>
                                      <p:to>
                                        <p:strVal val="visible"/>
                                      </p:to>
                                    </p:set>
                                    <p:animEffect transition="in" filter="blinds(horizontal)">
                                      <p:cBhvr>
                                        <p:cTn id="27" dur="500"/>
                                        <p:tgtEl>
                                          <p:spTgt spid="138249"/>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138253"/>
                                        </p:tgtEl>
                                        <p:attrNameLst>
                                          <p:attrName>style.visibility</p:attrName>
                                        </p:attrNameLst>
                                      </p:cBhvr>
                                      <p:to>
                                        <p:strVal val="visible"/>
                                      </p:to>
                                    </p:set>
                                    <p:animEffect transition="in" filter="blinds(horizontal)">
                                      <p:cBhvr>
                                        <p:cTn id="31" dur="500"/>
                                        <p:tgtEl>
                                          <p:spTgt spid="138253"/>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138245"/>
                                        </p:tgtEl>
                                        <p:attrNameLst>
                                          <p:attrName>style.visibility</p:attrName>
                                        </p:attrNameLst>
                                      </p:cBhvr>
                                      <p:to>
                                        <p:strVal val="visible"/>
                                      </p:to>
                                    </p:set>
                                    <p:animEffect transition="in" filter="blinds(horizontal)">
                                      <p:cBhvr>
                                        <p:cTn id="35" dur="500"/>
                                        <p:tgtEl>
                                          <p:spTgt spid="138245"/>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138252"/>
                                        </p:tgtEl>
                                        <p:attrNameLst>
                                          <p:attrName>style.visibility</p:attrName>
                                        </p:attrNameLst>
                                      </p:cBhvr>
                                      <p:to>
                                        <p:strVal val="visible"/>
                                      </p:to>
                                    </p:set>
                                    <p:animEffect transition="in" filter="blinds(horizontal)">
                                      <p:cBhvr>
                                        <p:cTn id="39" dur="500"/>
                                        <p:tgtEl>
                                          <p:spTgt spid="138252"/>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138246"/>
                                        </p:tgtEl>
                                        <p:attrNameLst>
                                          <p:attrName>style.visibility</p:attrName>
                                        </p:attrNameLst>
                                      </p:cBhvr>
                                      <p:to>
                                        <p:strVal val="visible"/>
                                      </p:to>
                                    </p:set>
                                    <p:animEffect transition="in" filter="blinds(horizontal)">
                                      <p:cBhvr>
                                        <p:cTn id="43" dur="500"/>
                                        <p:tgtEl>
                                          <p:spTgt spid="138246"/>
                                        </p:tgtEl>
                                      </p:cBhvr>
                                    </p:animEffect>
                                  </p:childTnLst>
                                </p:cTn>
                              </p:par>
                            </p:childTnLst>
                          </p:cTn>
                        </p:par>
                        <p:par>
                          <p:cTn id="44" fill="hold">
                            <p:stCondLst>
                              <p:cond delay="5000"/>
                            </p:stCondLst>
                            <p:childTnLst>
                              <p:par>
                                <p:cTn id="45" presetID="3" presetClass="entr" presetSubtype="10" fill="hold" grpId="0" nodeType="afterEffect">
                                  <p:stCondLst>
                                    <p:cond delay="0"/>
                                  </p:stCondLst>
                                  <p:childTnLst>
                                    <p:set>
                                      <p:cBhvr>
                                        <p:cTn id="46" dur="1" fill="hold">
                                          <p:stCondLst>
                                            <p:cond delay="0"/>
                                          </p:stCondLst>
                                        </p:cTn>
                                        <p:tgtEl>
                                          <p:spTgt spid="138254"/>
                                        </p:tgtEl>
                                        <p:attrNameLst>
                                          <p:attrName>style.visibility</p:attrName>
                                        </p:attrNameLst>
                                      </p:cBhvr>
                                      <p:to>
                                        <p:strVal val="visible"/>
                                      </p:to>
                                    </p:set>
                                    <p:animEffect transition="in" filter="blinds(horizontal)">
                                      <p:cBhvr>
                                        <p:cTn id="47" dur="500"/>
                                        <p:tgtEl>
                                          <p:spTgt spid="138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4" grpId="0" animBg="1" autoUpdateAnimBg="0"/>
      <p:bldP spid="138245" grpId="0" animBg="1"/>
      <p:bldP spid="138246" grpId="0" animBg="1"/>
      <p:bldP spid="138247" grpId="0" animBg="1" autoUpdateAnimBg="0"/>
      <p:bldP spid="138248" grpId="0" animBg="1"/>
      <p:bldP spid="138249" grpId="0" animBg="1"/>
      <p:bldP spid="138250" grpId="0" animBg="1" autoUpdateAnimBg="0"/>
      <p:bldP spid="138251" grpId="0" autoUpdateAnimBg="0"/>
      <p:bldP spid="138252" grpId="0" autoUpdateAnimBg="0"/>
      <p:bldP spid="138253" grpId="0" autoUpdateAnimBg="0"/>
      <p:bldP spid="13825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Murabaha – Cost Plus Finance</a:t>
            </a:r>
          </a:p>
        </p:txBody>
      </p:sp>
      <p:sp>
        <p:nvSpPr>
          <p:cNvPr id="138243" name="Rectangle 3"/>
          <p:cNvSpPr>
            <a:spLocks noGrp="1" noChangeArrowheads="1"/>
          </p:cNvSpPr>
          <p:nvPr>
            <p:ph type="body" idx="1"/>
          </p:nvPr>
        </p:nvSpPr>
        <p:spPr>
          <a:xfrm>
            <a:off x="457200" y="3360738"/>
            <a:ext cx="8229600" cy="2765425"/>
          </a:xfrm>
        </p:spPr>
        <p:txBody>
          <a:bodyPr/>
          <a:lstStyle/>
          <a:p>
            <a:pPr>
              <a:lnSpc>
                <a:spcPct val="130000"/>
              </a:lnSpc>
            </a:pPr>
            <a:r>
              <a:rPr lang="en-US" sz="1800" b="1" dirty="0" smtClean="0"/>
              <a:t>Physical inspection</a:t>
            </a:r>
            <a:endParaRPr lang="en-US" sz="1800" b="1" dirty="0"/>
          </a:p>
          <a:p>
            <a:pPr>
              <a:lnSpc>
                <a:spcPct val="130000"/>
              </a:lnSpc>
            </a:pPr>
            <a:r>
              <a:rPr lang="en-US" sz="1800" b="1" dirty="0" smtClean="0"/>
              <a:t>Asset Purchasing evidence</a:t>
            </a:r>
            <a:endParaRPr lang="en-US" sz="1800" b="1" dirty="0"/>
          </a:p>
          <a:p>
            <a:pPr>
              <a:lnSpc>
                <a:spcPct val="130000"/>
              </a:lnSpc>
            </a:pPr>
            <a:r>
              <a:rPr lang="en-US" sz="1800" b="1" dirty="0" smtClean="0"/>
              <a:t>If client is agent more then one  bank</a:t>
            </a:r>
            <a:endParaRPr lang="en-US" sz="1800" b="1" dirty="0"/>
          </a:p>
          <a:p>
            <a:pPr>
              <a:lnSpc>
                <a:spcPct val="130000"/>
              </a:lnSpc>
            </a:pPr>
            <a:r>
              <a:rPr lang="en-US" sz="1800" b="1" dirty="0" smtClean="0"/>
              <a:t>Sharia  Standard/ accounting standard</a:t>
            </a:r>
            <a:endParaRPr lang="en-US" sz="1800" b="1" dirty="0"/>
          </a:p>
          <a:p>
            <a:pPr>
              <a:lnSpc>
                <a:spcPct val="130000"/>
              </a:lnSpc>
            </a:pPr>
            <a:r>
              <a:rPr lang="en-US" sz="1800" b="1" dirty="0" smtClean="0"/>
              <a:t>Usually </a:t>
            </a:r>
            <a:r>
              <a:rPr lang="en-US" sz="1800" b="1" dirty="0"/>
              <a:t>the customer then provides same or other assets as collateral</a:t>
            </a:r>
          </a:p>
        </p:txBody>
      </p:sp>
      <p:sp>
        <p:nvSpPr>
          <p:cNvPr id="138244" name="Rectangle 4"/>
          <p:cNvSpPr>
            <a:spLocks noChangeArrowheads="1"/>
          </p:cNvSpPr>
          <p:nvPr/>
        </p:nvSpPr>
        <p:spPr bwMode="auto">
          <a:xfrm>
            <a:off x="3562350" y="1947863"/>
            <a:ext cx="2043113" cy="1055687"/>
          </a:xfrm>
          <a:prstGeom prst="rect">
            <a:avLst/>
          </a:prstGeom>
          <a:solidFill>
            <a:srgbClr val="FFCC00"/>
          </a:solidFill>
          <a:ln w="12700">
            <a:solidFill>
              <a:srgbClr val="FFCC00"/>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sz="2400">
                <a:solidFill>
                  <a:schemeClr val="bg2"/>
                </a:solidFill>
              </a:rPr>
              <a:t>Financier</a:t>
            </a:r>
          </a:p>
        </p:txBody>
      </p:sp>
      <p:sp>
        <p:nvSpPr>
          <p:cNvPr id="138245" name="Line 5"/>
          <p:cNvSpPr>
            <a:spLocks noChangeShapeType="1"/>
          </p:cNvSpPr>
          <p:nvPr/>
        </p:nvSpPr>
        <p:spPr bwMode="auto">
          <a:xfrm>
            <a:off x="5641975" y="2125663"/>
            <a:ext cx="1127125" cy="0"/>
          </a:xfrm>
          <a:prstGeom prst="line">
            <a:avLst/>
          </a:prstGeom>
          <a:noFill/>
          <a:ln w="38100">
            <a:solidFill>
              <a:schemeClr val="bg2"/>
            </a:solidFill>
            <a:round/>
            <a:headEnd type="none" w="sm" len="sm"/>
            <a:tailEnd type="triangle" w="med" len="med"/>
          </a:ln>
          <a:effectLst/>
        </p:spPr>
        <p:txBody>
          <a:bodyPr/>
          <a:lstStyle/>
          <a:p>
            <a:endParaRPr lang="en-US"/>
          </a:p>
        </p:txBody>
      </p:sp>
      <p:sp>
        <p:nvSpPr>
          <p:cNvPr id="138246" name="Line 6"/>
          <p:cNvSpPr>
            <a:spLocks noChangeShapeType="1"/>
          </p:cNvSpPr>
          <p:nvPr/>
        </p:nvSpPr>
        <p:spPr bwMode="auto">
          <a:xfrm flipH="1">
            <a:off x="5630863" y="2778125"/>
            <a:ext cx="1114425" cy="0"/>
          </a:xfrm>
          <a:prstGeom prst="line">
            <a:avLst/>
          </a:prstGeom>
          <a:noFill/>
          <a:ln w="38100">
            <a:solidFill>
              <a:schemeClr val="bg2"/>
            </a:solidFill>
            <a:round/>
            <a:headEnd/>
            <a:tailEnd type="triangle" w="med" len="med"/>
          </a:ln>
          <a:effectLst/>
        </p:spPr>
        <p:txBody>
          <a:bodyPr/>
          <a:lstStyle/>
          <a:p>
            <a:endParaRPr lang="en-US"/>
          </a:p>
        </p:txBody>
      </p:sp>
      <p:sp>
        <p:nvSpPr>
          <p:cNvPr id="138247" name="Oval 7"/>
          <p:cNvSpPr>
            <a:spLocks noChangeArrowheads="1"/>
          </p:cNvSpPr>
          <p:nvPr/>
        </p:nvSpPr>
        <p:spPr bwMode="auto">
          <a:xfrm>
            <a:off x="6653213" y="1936750"/>
            <a:ext cx="1627187" cy="1044575"/>
          </a:xfrm>
          <a:prstGeom prst="ellipse">
            <a:avLst/>
          </a:prstGeom>
          <a:solidFill>
            <a:schemeClr val="accent1"/>
          </a:solidFill>
          <a:ln w="12700">
            <a:solidFill>
              <a:schemeClr val="tx1"/>
            </a:solidFill>
            <a:round/>
            <a:headEnd type="none" w="sm" len="sm"/>
            <a:tailEnd type="none" w="sm" len="sm"/>
          </a:ln>
          <a:effectLst>
            <a:outerShdw dist="35921" dir="2700000" algn="ctr" rotWithShape="0">
              <a:schemeClr val="bg2"/>
            </a:outerShdw>
          </a:effectLst>
        </p:spPr>
        <p:txBody>
          <a:bodyPr wrap="none" anchor="ctr"/>
          <a:lstStyle/>
          <a:p>
            <a:pPr algn="ctr" eaLnBrk="0" hangingPunct="0"/>
            <a:r>
              <a:rPr lang="en-US" sz="2000"/>
              <a:t>Entrepreneur</a:t>
            </a:r>
          </a:p>
        </p:txBody>
      </p:sp>
      <p:sp>
        <p:nvSpPr>
          <p:cNvPr id="138248" name="Line 8"/>
          <p:cNvSpPr>
            <a:spLocks noChangeShapeType="1"/>
          </p:cNvSpPr>
          <p:nvPr/>
        </p:nvSpPr>
        <p:spPr bwMode="auto">
          <a:xfrm>
            <a:off x="2416175" y="2133600"/>
            <a:ext cx="1127125" cy="0"/>
          </a:xfrm>
          <a:prstGeom prst="line">
            <a:avLst/>
          </a:prstGeom>
          <a:noFill/>
          <a:ln w="38100">
            <a:solidFill>
              <a:schemeClr val="bg2"/>
            </a:solidFill>
            <a:round/>
            <a:headEnd type="none" w="sm" len="sm"/>
            <a:tailEnd type="triangle" w="med" len="med"/>
          </a:ln>
          <a:effectLst/>
        </p:spPr>
        <p:txBody>
          <a:bodyPr/>
          <a:lstStyle/>
          <a:p>
            <a:endParaRPr lang="en-US"/>
          </a:p>
        </p:txBody>
      </p:sp>
      <p:sp>
        <p:nvSpPr>
          <p:cNvPr id="138249" name="Line 9"/>
          <p:cNvSpPr>
            <a:spLocks noChangeShapeType="1"/>
          </p:cNvSpPr>
          <p:nvPr/>
        </p:nvSpPr>
        <p:spPr bwMode="auto">
          <a:xfrm flipH="1">
            <a:off x="2405063" y="2786063"/>
            <a:ext cx="1114425" cy="0"/>
          </a:xfrm>
          <a:prstGeom prst="line">
            <a:avLst/>
          </a:prstGeom>
          <a:noFill/>
          <a:ln w="38100">
            <a:solidFill>
              <a:schemeClr val="bg2"/>
            </a:solidFill>
            <a:round/>
            <a:headEnd/>
            <a:tailEnd type="triangle" w="med" len="med"/>
          </a:ln>
          <a:effectLst/>
        </p:spPr>
        <p:txBody>
          <a:bodyPr/>
          <a:lstStyle/>
          <a:p>
            <a:endParaRPr lang="en-US"/>
          </a:p>
        </p:txBody>
      </p:sp>
      <p:sp>
        <p:nvSpPr>
          <p:cNvPr id="138250" name="Rectangle 10"/>
          <p:cNvSpPr>
            <a:spLocks noChangeArrowheads="1"/>
          </p:cNvSpPr>
          <p:nvPr/>
        </p:nvSpPr>
        <p:spPr bwMode="auto">
          <a:xfrm>
            <a:off x="771525" y="1993900"/>
            <a:ext cx="1592263" cy="962025"/>
          </a:xfrm>
          <a:prstGeom prst="rect">
            <a:avLst/>
          </a:prstGeom>
          <a:solidFill>
            <a:schemeClr val="accent1"/>
          </a:solidFill>
          <a:ln w="1270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eaLnBrk="0" hangingPunct="0"/>
            <a:r>
              <a:rPr lang="en-US" sz="2000"/>
              <a:t>Vendor</a:t>
            </a:r>
          </a:p>
        </p:txBody>
      </p:sp>
      <p:sp>
        <p:nvSpPr>
          <p:cNvPr id="138251" name="Text Box 11"/>
          <p:cNvSpPr txBox="1">
            <a:spLocks noChangeArrowheads="1"/>
          </p:cNvSpPr>
          <p:nvPr/>
        </p:nvSpPr>
        <p:spPr bwMode="auto">
          <a:xfrm>
            <a:off x="2341563" y="1550988"/>
            <a:ext cx="1293812"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Transfer of title</a:t>
            </a:r>
          </a:p>
          <a:p>
            <a:pPr algn="ctr" eaLnBrk="0" hangingPunct="0"/>
            <a:r>
              <a:rPr lang="en-US" sz="1200" b="1">
                <a:solidFill>
                  <a:srgbClr val="000000"/>
                </a:solidFill>
                <a:effectLst>
                  <a:outerShdw blurRad="38100" dist="38100" dir="2700000" algn="tl">
                    <a:srgbClr val="C0C0C0"/>
                  </a:outerShdw>
                </a:effectLst>
              </a:rPr>
              <a:t>to bank</a:t>
            </a:r>
          </a:p>
        </p:txBody>
      </p:sp>
      <p:sp>
        <p:nvSpPr>
          <p:cNvPr id="138252" name="Text Box 12"/>
          <p:cNvSpPr txBox="1">
            <a:spLocks noChangeArrowheads="1"/>
          </p:cNvSpPr>
          <p:nvPr/>
        </p:nvSpPr>
        <p:spPr bwMode="auto">
          <a:xfrm>
            <a:off x="5478463" y="1601788"/>
            <a:ext cx="1293812"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Transfer of title</a:t>
            </a:r>
          </a:p>
          <a:p>
            <a:pPr algn="ctr" eaLnBrk="0" hangingPunct="0"/>
            <a:r>
              <a:rPr lang="en-US" sz="1200" b="1">
                <a:solidFill>
                  <a:srgbClr val="000000"/>
                </a:solidFill>
                <a:effectLst>
                  <a:outerShdw blurRad="38100" dist="38100" dir="2700000" algn="tl">
                    <a:srgbClr val="C0C0C0"/>
                  </a:outerShdw>
                </a:effectLst>
              </a:rPr>
              <a:t>to customer</a:t>
            </a:r>
          </a:p>
        </p:txBody>
      </p:sp>
      <p:sp>
        <p:nvSpPr>
          <p:cNvPr id="138253" name="Text Box 13"/>
          <p:cNvSpPr txBox="1">
            <a:spLocks noChangeArrowheads="1"/>
          </p:cNvSpPr>
          <p:nvPr/>
        </p:nvSpPr>
        <p:spPr bwMode="auto">
          <a:xfrm>
            <a:off x="2171700" y="2895600"/>
            <a:ext cx="1512888"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Payment of</a:t>
            </a:r>
          </a:p>
          <a:p>
            <a:pPr algn="ctr" eaLnBrk="0" hangingPunct="0"/>
            <a:r>
              <a:rPr lang="en-US" sz="1200" b="1">
                <a:solidFill>
                  <a:srgbClr val="000000"/>
                </a:solidFill>
                <a:effectLst>
                  <a:outerShdw blurRad="38100" dist="38100" dir="2700000" algn="tl">
                    <a:srgbClr val="C0C0C0"/>
                  </a:outerShdw>
                </a:effectLst>
              </a:rPr>
              <a:t>purchase price (P)</a:t>
            </a:r>
          </a:p>
        </p:txBody>
      </p:sp>
      <p:sp>
        <p:nvSpPr>
          <p:cNvPr id="138254" name="Text Box 14"/>
          <p:cNvSpPr txBox="1">
            <a:spLocks noChangeArrowheads="1"/>
          </p:cNvSpPr>
          <p:nvPr/>
        </p:nvSpPr>
        <p:spPr bwMode="auto">
          <a:xfrm>
            <a:off x="5476875" y="2870200"/>
            <a:ext cx="1797050" cy="457200"/>
          </a:xfrm>
          <a:prstGeom prst="rect">
            <a:avLst/>
          </a:prstGeom>
          <a:noFill/>
          <a:ln w="12700">
            <a:noFill/>
            <a:miter lim="800000"/>
            <a:headEnd type="none" w="sm" len="sm"/>
            <a:tailEnd type="none" w="sm" len="sm"/>
          </a:ln>
          <a:effectLst/>
        </p:spPr>
        <p:txBody>
          <a:bodyPr wrap="none">
            <a:spAutoFit/>
          </a:bodyPr>
          <a:lstStyle/>
          <a:p>
            <a:pPr algn="ctr" eaLnBrk="0" hangingPunct="0"/>
            <a:r>
              <a:rPr lang="en-US" sz="1200" b="1">
                <a:solidFill>
                  <a:srgbClr val="000000"/>
                </a:solidFill>
                <a:effectLst>
                  <a:outerShdw blurRad="38100" dist="38100" dir="2700000" algn="tl">
                    <a:srgbClr val="C0C0C0"/>
                  </a:outerShdw>
                </a:effectLst>
              </a:rPr>
              <a:t>Payment of</a:t>
            </a:r>
          </a:p>
          <a:p>
            <a:pPr algn="ctr" eaLnBrk="0" hangingPunct="0"/>
            <a:r>
              <a:rPr lang="en-US" sz="1200" b="1">
                <a:solidFill>
                  <a:srgbClr val="000000"/>
                </a:solidFill>
                <a:effectLst>
                  <a:outerShdw blurRad="38100" dist="38100" dir="2700000" algn="tl">
                    <a:srgbClr val="C0C0C0"/>
                  </a:outerShdw>
                </a:effectLst>
              </a:rPr>
              <a:t>marked up price (P+X)</a:t>
            </a:r>
          </a:p>
        </p:txBody>
      </p:sp>
      <p:sp>
        <p:nvSpPr>
          <p:cNvPr id="15" name="Date Placeholder 14"/>
          <p:cNvSpPr>
            <a:spLocks noGrp="1"/>
          </p:cNvSpPr>
          <p:nvPr>
            <p:ph type="dt" sz="half" idx="10"/>
          </p:nvPr>
        </p:nvSpPr>
        <p:spPr/>
        <p:txBody>
          <a:bodyPr/>
          <a:lstStyle/>
          <a:p>
            <a:fld id="{CD31CD2A-B81A-411A-A753-D4BE670CB53B}" type="datetime1">
              <a:rPr lang="en-US" smtClean="0"/>
              <a:t>25/08/08</a:t>
            </a:fld>
            <a:endParaRPr lang="en-US"/>
          </a:p>
        </p:txBody>
      </p:sp>
      <p:sp>
        <p:nvSpPr>
          <p:cNvPr id="16" name="Slide Number Placeholder 15"/>
          <p:cNvSpPr>
            <a:spLocks noGrp="1"/>
          </p:cNvSpPr>
          <p:nvPr>
            <p:ph type="sldNum" sz="quarter" idx="12"/>
          </p:nvPr>
        </p:nvSpPr>
        <p:spPr/>
        <p:txBody>
          <a:bodyPr/>
          <a:lstStyle/>
          <a:p>
            <a:fld id="{2D99A351-F7A5-4D35-BB0A-4B9B74BF3F5E}" type="slidenum">
              <a:rPr lang="en-US" smtClean="0"/>
              <a:pPr/>
              <a:t>8</a:t>
            </a:fld>
            <a:endParaRPr lang="en-US"/>
          </a:p>
        </p:txBody>
      </p:sp>
      <p:sp>
        <p:nvSpPr>
          <p:cNvPr id="17" name="Footer Placeholder 16"/>
          <p:cNvSpPr>
            <a:spLocks noGrp="1"/>
          </p:cNvSpPr>
          <p:nvPr>
            <p:ph type="ftr" sz="quarter" idx="11"/>
          </p:nvPr>
        </p:nvSpPr>
        <p:spPr/>
        <p:txBody>
          <a:bodyPr/>
          <a:lstStyle/>
          <a:p>
            <a:r>
              <a:rPr lang="en-US" smtClean="0"/>
              <a:t>mnajeebkhan@hotmail.om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38250"/>
                                        </p:tgtEl>
                                        <p:attrNameLst>
                                          <p:attrName>style.visibility</p:attrName>
                                        </p:attrNameLst>
                                      </p:cBhvr>
                                      <p:to>
                                        <p:strVal val="visible"/>
                                      </p:to>
                                    </p:set>
                                    <p:animEffect transition="in" filter="checkerboard(across)">
                                      <p:cBhvr>
                                        <p:cTn id="7" dur="500"/>
                                        <p:tgtEl>
                                          <p:spTgt spid="138250"/>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38244"/>
                                        </p:tgtEl>
                                        <p:attrNameLst>
                                          <p:attrName>style.visibility</p:attrName>
                                        </p:attrNameLst>
                                      </p:cBhvr>
                                      <p:to>
                                        <p:strVal val="visible"/>
                                      </p:to>
                                    </p:set>
                                    <p:animEffect transition="in" filter="checkerboard(across)">
                                      <p:cBhvr>
                                        <p:cTn id="11" dur="500"/>
                                        <p:tgtEl>
                                          <p:spTgt spid="138244"/>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38247"/>
                                        </p:tgtEl>
                                        <p:attrNameLst>
                                          <p:attrName>style.visibility</p:attrName>
                                        </p:attrNameLst>
                                      </p:cBhvr>
                                      <p:to>
                                        <p:strVal val="visible"/>
                                      </p:to>
                                    </p:set>
                                    <p:animEffect transition="in" filter="checkerboard(across)">
                                      <p:cBhvr>
                                        <p:cTn id="15" dur="500"/>
                                        <p:tgtEl>
                                          <p:spTgt spid="138247"/>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38248"/>
                                        </p:tgtEl>
                                        <p:attrNameLst>
                                          <p:attrName>style.visibility</p:attrName>
                                        </p:attrNameLst>
                                      </p:cBhvr>
                                      <p:to>
                                        <p:strVal val="visible"/>
                                      </p:to>
                                    </p:set>
                                    <p:animEffect transition="in" filter="blinds(horizontal)">
                                      <p:cBhvr>
                                        <p:cTn id="19" dur="500"/>
                                        <p:tgtEl>
                                          <p:spTgt spid="138248"/>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38251"/>
                                        </p:tgtEl>
                                        <p:attrNameLst>
                                          <p:attrName>style.visibility</p:attrName>
                                        </p:attrNameLst>
                                      </p:cBhvr>
                                      <p:to>
                                        <p:strVal val="visible"/>
                                      </p:to>
                                    </p:set>
                                    <p:animEffect transition="in" filter="blinds(horizontal)">
                                      <p:cBhvr>
                                        <p:cTn id="23" dur="500"/>
                                        <p:tgtEl>
                                          <p:spTgt spid="138251"/>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38249"/>
                                        </p:tgtEl>
                                        <p:attrNameLst>
                                          <p:attrName>style.visibility</p:attrName>
                                        </p:attrNameLst>
                                      </p:cBhvr>
                                      <p:to>
                                        <p:strVal val="visible"/>
                                      </p:to>
                                    </p:set>
                                    <p:animEffect transition="in" filter="blinds(horizontal)">
                                      <p:cBhvr>
                                        <p:cTn id="27" dur="500"/>
                                        <p:tgtEl>
                                          <p:spTgt spid="138249"/>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138253"/>
                                        </p:tgtEl>
                                        <p:attrNameLst>
                                          <p:attrName>style.visibility</p:attrName>
                                        </p:attrNameLst>
                                      </p:cBhvr>
                                      <p:to>
                                        <p:strVal val="visible"/>
                                      </p:to>
                                    </p:set>
                                    <p:animEffect transition="in" filter="blinds(horizontal)">
                                      <p:cBhvr>
                                        <p:cTn id="31" dur="500"/>
                                        <p:tgtEl>
                                          <p:spTgt spid="138253"/>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138245"/>
                                        </p:tgtEl>
                                        <p:attrNameLst>
                                          <p:attrName>style.visibility</p:attrName>
                                        </p:attrNameLst>
                                      </p:cBhvr>
                                      <p:to>
                                        <p:strVal val="visible"/>
                                      </p:to>
                                    </p:set>
                                    <p:animEffect transition="in" filter="blinds(horizontal)">
                                      <p:cBhvr>
                                        <p:cTn id="35" dur="500"/>
                                        <p:tgtEl>
                                          <p:spTgt spid="138245"/>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138252"/>
                                        </p:tgtEl>
                                        <p:attrNameLst>
                                          <p:attrName>style.visibility</p:attrName>
                                        </p:attrNameLst>
                                      </p:cBhvr>
                                      <p:to>
                                        <p:strVal val="visible"/>
                                      </p:to>
                                    </p:set>
                                    <p:animEffect transition="in" filter="blinds(horizontal)">
                                      <p:cBhvr>
                                        <p:cTn id="39" dur="500"/>
                                        <p:tgtEl>
                                          <p:spTgt spid="138252"/>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138246"/>
                                        </p:tgtEl>
                                        <p:attrNameLst>
                                          <p:attrName>style.visibility</p:attrName>
                                        </p:attrNameLst>
                                      </p:cBhvr>
                                      <p:to>
                                        <p:strVal val="visible"/>
                                      </p:to>
                                    </p:set>
                                    <p:animEffect transition="in" filter="blinds(horizontal)">
                                      <p:cBhvr>
                                        <p:cTn id="43" dur="500"/>
                                        <p:tgtEl>
                                          <p:spTgt spid="138246"/>
                                        </p:tgtEl>
                                      </p:cBhvr>
                                    </p:animEffect>
                                  </p:childTnLst>
                                </p:cTn>
                              </p:par>
                            </p:childTnLst>
                          </p:cTn>
                        </p:par>
                        <p:par>
                          <p:cTn id="44" fill="hold">
                            <p:stCondLst>
                              <p:cond delay="5000"/>
                            </p:stCondLst>
                            <p:childTnLst>
                              <p:par>
                                <p:cTn id="45" presetID="3" presetClass="entr" presetSubtype="10" fill="hold" grpId="0" nodeType="afterEffect">
                                  <p:stCondLst>
                                    <p:cond delay="0"/>
                                  </p:stCondLst>
                                  <p:childTnLst>
                                    <p:set>
                                      <p:cBhvr>
                                        <p:cTn id="46" dur="1" fill="hold">
                                          <p:stCondLst>
                                            <p:cond delay="0"/>
                                          </p:stCondLst>
                                        </p:cTn>
                                        <p:tgtEl>
                                          <p:spTgt spid="138254"/>
                                        </p:tgtEl>
                                        <p:attrNameLst>
                                          <p:attrName>style.visibility</p:attrName>
                                        </p:attrNameLst>
                                      </p:cBhvr>
                                      <p:to>
                                        <p:strVal val="visible"/>
                                      </p:to>
                                    </p:set>
                                    <p:animEffect transition="in" filter="blinds(horizontal)">
                                      <p:cBhvr>
                                        <p:cTn id="47" dur="500"/>
                                        <p:tgtEl>
                                          <p:spTgt spid="138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4" grpId="0" animBg="1" autoUpdateAnimBg="0"/>
      <p:bldP spid="138245" grpId="0" animBg="1"/>
      <p:bldP spid="138246" grpId="0" animBg="1"/>
      <p:bldP spid="138247" grpId="0" animBg="1" autoUpdateAnimBg="0"/>
      <p:bldP spid="138248" grpId="0" animBg="1"/>
      <p:bldP spid="138249" grpId="0" animBg="1"/>
      <p:bldP spid="138250" grpId="0" animBg="1" autoUpdateAnimBg="0"/>
      <p:bldP spid="138251" grpId="0" autoUpdateAnimBg="0"/>
      <p:bldP spid="138252" grpId="0" autoUpdateAnimBg="0"/>
      <p:bldP spid="138253" grpId="0" autoUpdateAnimBg="0"/>
      <p:bldP spid="13825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ext Box 2"/>
          <p:cNvSpPr txBox="1">
            <a:spLocks noChangeArrowheads="1"/>
          </p:cNvSpPr>
          <p:nvPr/>
        </p:nvSpPr>
        <p:spPr bwMode="auto">
          <a:xfrm>
            <a:off x="609600" y="1660525"/>
            <a:ext cx="7848600" cy="822325"/>
          </a:xfrm>
          <a:prstGeom prst="rect">
            <a:avLst/>
          </a:prstGeom>
          <a:noFill/>
          <a:ln w="9525">
            <a:noFill/>
            <a:miter lim="800000"/>
            <a:headEnd/>
            <a:tailEnd/>
          </a:ln>
          <a:effectLst/>
        </p:spPr>
        <p:txBody>
          <a:bodyPr>
            <a:spAutoFit/>
          </a:bodyPr>
          <a:lstStyle/>
          <a:p>
            <a:pPr algn="just" eaLnBrk="0" hangingPunct="0">
              <a:spcBef>
                <a:spcPct val="50000"/>
              </a:spcBef>
            </a:pPr>
            <a:r>
              <a:rPr lang="en-US" sz="2400">
                <a:solidFill>
                  <a:schemeClr val="bg1"/>
                </a:solidFill>
                <a:latin typeface="Optimum" charset="0"/>
              </a:rPr>
              <a:t>The Bank may enter into Mudaraba contract in the following two ways: </a:t>
            </a:r>
            <a:endParaRPr lang="en-US" sz="800">
              <a:solidFill>
                <a:schemeClr val="bg1"/>
              </a:solidFill>
              <a:latin typeface="Optimum" charset="0"/>
            </a:endParaRPr>
          </a:p>
        </p:txBody>
      </p:sp>
      <p:grpSp>
        <p:nvGrpSpPr>
          <p:cNvPr id="2" name="Group 3"/>
          <p:cNvGrpSpPr>
            <a:grpSpLocks/>
          </p:cNvGrpSpPr>
          <p:nvPr/>
        </p:nvGrpSpPr>
        <p:grpSpPr bwMode="auto">
          <a:xfrm>
            <a:off x="2514600" y="1371600"/>
            <a:ext cx="4724400" cy="457200"/>
            <a:chOff x="0" y="357"/>
            <a:chExt cx="1728" cy="288"/>
          </a:xfrm>
        </p:grpSpPr>
        <p:sp>
          <p:nvSpPr>
            <p:cNvPr id="215044" name="Freeform 4"/>
            <p:cNvSpPr>
              <a:spLocks/>
            </p:cNvSpPr>
            <p:nvPr/>
          </p:nvSpPr>
          <p:spPr bwMode="auto">
            <a:xfrm>
              <a:off x="0" y="384"/>
              <a:ext cx="1632" cy="240"/>
            </a:xfrm>
            <a:custGeom>
              <a:avLst/>
              <a:gdLst/>
              <a:ahLst/>
              <a:cxnLst>
                <a:cxn ang="0">
                  <a:pos x="0" y="0"/>
                </a:cxn>
                <a:cxn ang="0">
                  <a:pos x="2112" y="0"/>
                </a:cxn>
                <a:cxn ang="0">
                  <a:pos x="2064" y="240"/>
                </a:cxn>
                <a:cxn ang="0">
                  <a:pos x="0" y="240"/>
                </a:cxn>
                <a:cxn ang="0">
                  <a:pos x="0" y="0"/>
                </a:cxn>
              </a:cxnLst>
              <a:rect l="0" t="0" r="r" b="b"/>
              <a:pathLst>
                <a:path w="2112" h="240">
                  <a:moveTo>
                    <a:pt x="0" y="0"/>
                  </a:moveTo>
                  <a:lnTo>
                    <a:pt x="2112" y="0"/>
                  </a:lnTo>
                  <a:lnTo>
                    <a:pt x="2064" y="240"/>
                  </a:lnTo>
                  <a:lnTo>
                    <a:pt x="0" y="240"/>
                  </a:lnTo>
                  <a:lnTo>
                    <a:pt x="0" y="0"/>
                  </a:lnTo>
                  <a:close/>
                </a:path>
              </a:pathLst>
            </a:custGeom>
            <a:gradFill rotWithShape="0">
              <a:gsLst>
                <a:gs pos="0">
                  <a:schemeClr val="tx1"/>
                </a:gs>
                <a:gs pos="100000">
                  <a:srgbClr val="FF0000"/>
                </a:gs>
              </a:gsLst>
              <a:lin ang="0" scaled="1"/>
            </a:gradFill>
            <a:ln w="9525">
              <a:solidFill>
                <a:schemeClr val="tx1"/>
              </a:solidFill>
              <a:round/>
              <a:headEnd/>
              <a:tailEnd/>
            </a:ln>
            <a:effectLst/>
          </p:spPr>
          <p:txBody>
            <a:bodyPr wrap="none" anchor="ctr"/>
            <a:lstStyle/>
            <a:p>
              <a:endParaRPr lang="en-US"/>
            </a:p>
          </p:txBody>
        </p:sp>
        <p:sp>
          <p:nvSpPr>
            <p:cNvPr id="215045" name="Text Box 5"/>
            <p:cNvSpPr txBox="1">
              <a:spLocks noChangeArrowheads="1"/>
            </p:cNvSpPr>
            <p:nvPr/>
          </p:nvSpPr>
          <p:spPr bwMode="auto">
            <a:xfrm>
              <a:off x="384" y="357"/>
              <a:ext cx="1344" cy="288"/>
            </a:xfrm>
            <a:prstGeom prst="rect">
              <a:avLst/>
            </a:prstGeom>
            <a:noFill/>
            <a:ln w="9525">
              <a:noFill/>
              <a:miter lim="800000"/>
              <a:headEnd/>
              <a:tailEnd/>
            </a:ln>
            <a:effectLst/>
          </p:spPr>
          <p:txBody>
            <a:bodyPr>
              <a:spAutoFit/>
            </a:bodyPr>
            <a:lstStyle/>
            <a:p>
              <a:pPr eaLnBrk="0" hangingPunct="0">
                <a:spcBef>
                  <a:spcPct val="50000"/>
                </a:spcBef>
              </a:pPr>
              <a:r>
                <a:rPr lang="en-US" sz="2400" b="1">
                  <a:solidFill>
                    <a:schemeClr val="bg1"/>
                  </a:solidFill>
                  <a:latin typeface="Optimum" charset="0"/>
                </a:rPr>
                <a:t>MUDARABA</a:t>
              </a:r>
            </a:p>
          </p:txBody>
        </p:sp>
      </p:grpSp>
      <p:sp>
        <p:nvSpPr>
          <p:cNvPr id="215046" name="Text Box 6"/>
          <p:cNvSpPr txBox="1">
            <a:spLocks noChangeArrowheads="1"/>
          </p:cNvSpPr>
          <p:nvPr/>
        </p:nvSpPr>
        <p:spPr bwMode="auto">
          <a:xfrm>
            <a:off x="609600" y="1066800"/>
            <a:ext cx="2057400" cy="457200"/>
          </a:xfrm>
          <a:prstGeom prst="rect">
            <a:avLst/>
          </a:prstGeom>
          <a:noFill/>
          <a:ln w="9525">
            <a:noFill/>
            <a:miter lim="800000"/>
            <a:headEnd/>
            <a:tailEnd/>
          </a:ln>
          <a:effectLst/>
        </p:spPr>
        <p:txBody>
          <a:bodyPr>
            <a:spAutoFit/>
          </a:bodyPr>
          <a:lstStyle/>
          <a:p>
            <a:pPr algn="just" eaLnBrk="0" hangingPunct="0">
              <a:spcBef>
                <a:spcPct val="50000"/>
              </a:spcBef>
            </a:pPr>
            <a:r>
              <a:rPr lang="en-US" sz="2400" b="1">
                <a:solidFill>
                  <a:schemeClr val="bg1"/>
                </a:solidFill>
                <a:latin typeface="Optimum" charset="0"/>
              </a:rPr>
              <a:t>ISSUES  </a:t>
            </a:r>
          </a:p>
        </p:txBody>
      </p:sp>
      <p:grpSp>
        <p:nvGrpSpPr>
          <p:cNvPr id="3" name="Group 7"/>
          <p:cNvGrpSpPr>
            <a:grpSpLocks/>
          </p:cNvGrpSpPr>
          <p:nvPr/>
        </p:nvGrpSpPr>
        <p:grpSpPr bwMode="auto">
          <a:xfrm>
            <a:off x="5715000" y="4876800"/>
            <a:ext cx="2844800" cy="990600"/>
            <a:chOff x="3600" y="3072"/>
            <a:chExt cx="1792" cy="624"/>
          </a:xfrm>
        </p:grpSpPr>
        <p:sp>
          <p:nvSpPr>
            <p:cNvPr id="215048" name="AutoShape 8"/>
            <p:cNvSpPr>
              <a:spLocks noChangeArrowheads="1"/>
            </p:cNvSpPr>
            <p:nvPr/>
          </p:nvSpPr>
          <p:spPr bwMode="auto">
            <a:xfrm flipH="1">
              <a:off x="3600" y="3072"/>
              <a:ext cx="1728" cy="624"/>
            </a:xfrm>
            <a:prstGeom prst="cube">
              <a:avLst>
                <a:gd name="adj" fmla="val 25000"/>
              </a:avLst>
            </a:prstGeom>
            <a:solidFill>
              <a:srgbClr val="CC3300"/>
            </a:solidFill>
            <a:ln w="9525">
              <a:solidFill>
                <a:schemeClr val="tx1"/>
              </a:solidFill>
              <a:miter lim="800000"/>
              <a:headEnd/>
              <a:tailEnd/>
            </a:ln>
            <a:effectLst/>
          </p:spPr>
          <p:txBody>
            <a:bodyPr wrap="none" anchor="ctr"/>
            <a:lstStyle/>
            <a:p>
              <a:endParaRPr lang="en-US"/>
            </a:p>
          </p:txBody>
        </p:sp>
        <p:sp>
          <p:nvSpPr>
            <p:cNvPr id="215049" name="Text Box 9"/>
            <p:cNvSpPr txBox="1">
              <a:spLocks noChangeArrowheads="1"/>
            </p:cNvSpPr>
            <p:nvPr/>
          </p:nvSpPr>
          <p:spPr bwMode="auto">
            <a:xfrm>
              <a:off x="3904" y="3353"/>
              <a:ext cx="1488" cy="231"/>
            </a:xfrm>
            <a:prstGeom prst="rect">
              <a:avLst/>
            </a:prstGeom>
            <a:noFill/>
            <a:ln w="9525">
              <a:noFill/>
              <a:miter lim="800000"/>
              <a:headEnd/>
              <a:tailEnd/>
            </a:ln>
            <a:effectLst/>
          </p:spPr>
          <p:txBody>
            <a:bodyPr>
              <a:spAutoFit/>
            </a:bodyPr>
            <a:lstStyle/>
            <a:p>
              <a:pPr eaLnBrk="0" hangingPunct="0">
                <a:spcBef>
                  <a:spcPct val="50000"/>
                </a:spcBef>
              </a:pPr>
              <a:r>
                <a:rPr lang="en-US" b="1">
                  <a:solidFill>
                    <a:schemeClr val="bg1"/>
                  </a:solidFill>
                  <a:latin typeface="Optimum" charset="0"/>
                </a:rPr>
                <a:t>ENTREPRENEUR</a:t>
              </a:r>
            </a:p>
          </p:txBody>
        </p:sp>
      </p:grpSp>
      <p:grpSp>
        <p:nvGrpSpPr>
          <p:cNvPr id="4" name="Group 10"/>
          <p:cNvGrpSpPr>
            <a:grpSpLocks/>
          </p:cNvGrpSpPr>
          <p:nvPr/>
        </p:nvGrpSpPr>
        <p:grpSpPr bwMode="auto">
          <a:xfrm>
            <a:off x="1905000" y="4419600"/>
            <a:ext cx="6781800" cy="381000"/>
            <a:chOff x="1200" y="3600"/>
            <a:chExt cx="4272" cy="240"/>
          </a:xfrm>
        </p:grpSpPr>
        <p:sp>
          <p:nvSpPr>
            <p:cNvPr id="215051" name="Rectangle 11"/>
            <p:cNvSpPr>
              <a:spLocks noChangeArrowheads="1"/>
            </p:cNvSpPr>
            <p:nvPr/>
          </p:nvSpPr>
          <p:spPr bwMode="auto">
            <a:xfrm>
              <a:off x="1200" y="3744"/>
              <a:ext cx="4272" cy="96"/>
            </a:xfrm>
            <a:prstGeom prst="rect">
              <a:avLst/>
            </a:prstGeom>
            <a:solidFill>
              <a:srgbClr val="FFCC00"/>
            </a:solidFill>
            <a:ln w="9525">
              <a:noFill/>
              <a:miter lim="800000"/>
              <a:headEnd/>
              <a:tailEnd/>
            </a:ln>
            <a:effectLst/>
          </p:spPr>
          <p:txBody>
            <a:bodyPr wrap="none" anchor="ctr"/>
            <a:lstStyle/>
            <a:p>
              <a:endParaRPr lang="en-US"/>
            </a:p>
          </p:txBody>
        </p:sp>
        <p:sp>
          <p:nvSpPr>
            <p:cNvPr id="215052" name="Freeform 12"/>
            <p:cNvSpPr>
              <a:spLocks/>
            </p:cNvSpPr>
            <p:nvPr/>
          </p:nvSpPr>
          <p:spPr bwMode="auto">
            <a:xfrm>
              <a:off x="1200" y="3600"/>
              <a:ext cx="4272" cy="144"/>
            </a:xfrm>
            <a:custGeom>
              <a:avLst/>
              <a:gdLst/>
              <a:ahLst/>
              <a:cxnLst>
                <a:cxn ang="0">
                  <a:pos x="0" y="144"/>
                </a:cxn>
                <a:cxn ang="0">
                  <a:pos x="144" y="0"/>
                </a:cxn>
                <a:cxn ang="0">
                  <a:pos x="4128" y="0"/>
                </a:cxn>
                <a:cxn ang="0">
                  <a:pos x="4272" y="144"/>
                </a:cxn>
                <a:cxn ang="0">
                  <a:pos x="0" y="144"/>
                </a:cxn>
              </a:cxnLst>
              <a:rect l="0" t="0" r="r" b="b"/>
              <a:pathLst>
                <a:path w="4272" h="144">
                  <a:moveTo>
                    <a:pt x="0" y="144"/>
                  </a:moveTo>
                  <a:lnTo>
                    <a:pt x="144" y="0"/>
                  </a:lnTo>
                  <a:lnTo>
                    <a:pt x="4128" y="0"/>
                  </a:lnTo>
                  <a:lnTo>
                    <a:pt x="4272" y="144"/>
                  </a:lnTo>
                  <a:lnTo>
                    <a:pt x="0" y="144"/>
                  </a:lnTo>
                  <a:close/>
                </a:path>
              </a:pathLst>
            </a:custGeom>
            <a:solidFill>
              <a:srgbClr val="FF9900"/>
            </a:solidFill>
            <a:ln w="9525">
              <a:noFill/>
              <a:round/>
              <a:headEnd/>
              <a:tailEnd/>
            </a:ln>
            <a:effectLst/>
          </p:spPr>
          <p:txBody>
            <a:bodyPr wrap="none" anchor="ctr"/>
            <a:lstStyle/>
            <a:p>
              <a:endParaRPr lang="en-US"/>
            </a:p>
          </p:txBody>
        </p:sp>
      </p:grpSp>
      <p:grpSp>
        <p:nvGrpSpPr>
          <p:cNvPr id="5" name="Group 13"/>
          <p:cNvGrpSpPr>
            <a:grpSpLocks/>
          </p:cNvGrpSpPr>
          <p:nvPr/>
        </p:nvGrpSpPr>
        <p:grpSpPr bwMode="auto">
          <a:xfrm>
            <a:off x="5334000" y="3048000"/>
            <a:ext cx="152400" cy="2971800"/>
            <a:chOff x="3360" y="1824"/>
            <a:chExt cx="96" cy="1872"/>
          </a:xfrm>
        </p:grpSpPr>
        <p:sp>
          <p:nvSpPr>
            <p:cNvPr id="215054" name="Rectangle 14"/>
            <p:cNvSpPr>
              <a:spLocks noChangeArrowheads="1"/>
            </p:cNvSpPr>
            <p:nvPr/>
          </p:nvSpPr>
          <p:spPr bwMode="auto">
            <a:xfrm>
              <a:off x="3360" y="2016"/>
              <a:ext cx="96" cy="1680"/>
            </a:xfrm>
            <a:prstGeom prst="rect">
              <a:avLst/>
            </a:prstGeom>
            <a:solidFill>
              <a:srgbClr val="FFCC00"/>
            </a:solidFill>
            <a:ln w="9525">
              <a:noFill/>
              <a:miter lim="800000"/>
              <a:headEnd/>
              <a:tailEnd/>
            </a:ln>
            <a:effectLst/>
          </p:spPr>
          <p:txBody>
            <a:bodyPr wrap="none" anchor="ctr"/>
            <a:lstStyle/>
            <a:p>
              <a:endParaRPr lang="en-US"/>
            </a:p>
          </p:txBody>
        </p:sp>
        <p:sp>
          <p:nvSpPr>
            <p:cNvPr id="215055" name="Freeform 15"/>
            <p:cNvSpPr>
              <a:spLocks/>
            </p:cNvSpPr>
            <p:nvPr/>
          </p:nvSpPr>
          <p:spPr bwMode="auto">
            <a:xfrm>
              <a:off x="3360" y="1824"/>
              <a:ext cx="96" cy="192"/>
            </a:xfrm>
            <a:custGeom>
              <a:avLst/>
              <a:gdLst/>
              <a:ahLst/>
              <a:cxnLst>
                <a:cxn ang="0">
                  <a:pos x="0" y="192"/>
                </a:cxn>
                <a:cxn ang="0">
                  <a:pos x="96" y="192"/>
                </a:cxn>
                <a:cxn ang="0">
                  <a:pos x="48" y="0"/>
                </a:cxn>
                <a:cxn ang="0">
                  <a:pos x="0" y="192"/>
                </a:cxn>
              </a:cxnLst>
              <a:rect l="0" t="0" r="r" b="b"/>
              <a:pathLst>
                <a:path w="96" h="192">
                  <a:moveTo>
                    <a:pt x="0" y="192"/>
                  </a:moveTo>
                  <a:lnTo>
                    <a:pt x="96" y="192"/>
                  </a:lnTo>
                  <a:lnTo>
                    <a:pt x="48" y="0"/>
                  </a:lnTo>
                  <a:lnTo>
                    <a:pt x="0" y="192"/>
                  </a:lnTo>
                  <a:close/>
                </a:path>
              </a:pathLst>
            </a:custGeom>
            <a:solidFill>
              <a:srgbClr val="FF9900"/>
            </a:solidFill>
            <a:ln w="9525">
              <a:noFill/>
              <a:round/>
              <a:headEnd/>
              <a:tailEnd/>
            </a:ln>
            <a:effectLst/>
          </p:spPr>
          <p:txBody>
            <a:bodyPr wrap="none" anchor="ctr"/>
            <a:lstStyle/>
            <a:p>
              <a:endParaRPr lang="en-US"/>
            </a:p>
          </p:txBody>
        </p:sp>
      </p:grpSp>
      <p:grpSp>
        <p:nvGrpSpPr>
          <p:cNvPr id="6" name="Group 16"/>
          <p:cNvGrpSpPr>
            <a:grpSpLocks/>
          </p:cNvGrpSpPr>
          <p:nvPr/>
        </p:nvGrpSpPr>
        <p:grpSpPr bwMode="auto">
          <a:xfrm>
            <a:off x="5715000" y="3352800"/>
            <a:ext cx="2743200" cy="990600"/>
            <a:chOff x="3600" y="2112"/>
            <a:chExt cx="1728" cy="624"/>
          </a:xfrm>
        </p:grpSpPr>
        <p:sp>
          <p:nvSpPr>
            <p:cNvPr id="215057" name="AutoShape 17"/>
            <p:cNvSpPr>
              <a:spLocks noChangeArrowheads="1"/>
            </p:cNvSpPr>
            <p:nvPr/>
          </p:nvSpPr>
          <p:spPr bwMode="auto">
            <a:xfrm flipH="1">
              <a:off x="3600" y="2112"/>
              <a:ext cx="1728" cy="624"/>
            </a:xfrm>
            <a:prstGeom prst="cube">
              <a:avLst>
                <a:gd name="adj" fmla="val 25000"/>
              </a:avLst>
            </a:prstGeom>
            <a:solidFill>
              <a:srgbClr val="CC3300"/>
            </a:solidFill>
            <a:ln w="9525">
              <a:solidFill>
                <a:schemeClr val="tx1"/>
              </a:solidFill>
              <a:miter lim="800000"/>
              <a:headEnd/>
              <a:tailEnd/>
            </a:ln>
            <a:effectLst/>
          </p:spPr>
          <p:txBody>
            <a:bodyPr wrap="none" anchor="ctr"/>
            <a:lstStyle/>
            <a:p>
              <a:endParaRPr lang="en-US"/>
            </a:p>
          </p:txBody>
        </p:sp>
        <p:sp>
          <p:nvSpPr>
            <p:cNvPr id="215058" name="Text Box 18"/>
            <p:cNvSpPr txBox="1">
              <a:spLocks noChangeArrowheads="1"/>
            </p:cNvSpPr>
            <p:nvPr/>
          </p:nvSpPr>
          <p:spPr bwMode="auto">
            <a:xfrm>
              <a:off x="3936" y="2384"/>
              <a:ext cx="1296" cy="231"/>
            </a:xfrm>
            <a:prstGeom prst="rect">
              <a:avLst/>
            </a:prstGeom>
            <a:noFill/>
            <a:ln w="9525">
              <a:noFill/>
              <a:miter lim="800000"/>
              <a:headEnd/>
              <a:tailEnd/>
            </a:ln>
            <a:effectLst/>
          </p:spPr>
          <p:txBody>
            <a:bodyPr>
              <a:spAutoFit/>
            </a:bodyPr>
            <a:lstStyle/>
            <a:p>
              <a:pPr eaLnBrk="0" hangingPunct="0">
                <a:spcBef>
                  <a:spcPct val="50000"/>
                </a:spcBef>
              </a:pPr>
              <a:r>
                <a:rPr lang="en-US" b="1">
                  <a:solidFill>
                    <a:schemeClr val="bg1"/>
                  </a:solidFill>
                  <a:latin typeface="Optimum" charset="0"/>
                </a:rPr>
                <a:t>ISLAMIC BANK</a:t>
              </a:r>
            </a:p>
          </p:txBody>
        </p:sp>
      </p:grpSp>
      <p:grpSp>
        <p:nvGrpSpPr>
          <p:cNvPr id="7" name="Group 19"/>
          <p:cNvGrpSpPr>
            <a:grpSpLocks/>
          </p:cNvGrpSpPr>
          <p:nvPr/>
        </p:nvGrpSpPr>
        <p:grpSpPr bwMode="auto">
          <a:xfrm>
            <a:off x="2133600" y="3352800"/>
            <a:ext cx="2971800" cy="990600"/>
            <a:chOff x="1344" y="2112"/>
            <a:chExt cx="1872" cy="624"/>
          </a:xfrm>
        </p:grpSpPr>
        <p:sp>
          <p:nvSpPr>
            <p:cNvPr id="215060" name="AutoShape 20"/>
            <p:cNvSpPr>
              <a:spLocks noChangeArrowheads="1"/>
            </p:cNvSpPr>
            <p:nvPr/>
          </p:nvSpPr>
          <p:spPr bwMode="auto">
            <a:xfrm>
              <a:off x="1344" y="2112"/>
              <a:ext cx="1872" cy="624"/>
            </a:xfrm>
            <a:prstGeom prst="cube">
              <a:avLst>
                <a:gd name="adj" fmla="val 25000"/>
              </a:avLst>
            </a:prstGeom>
            <a:solidFill>
              <a:srgbClr val="CC3300"/>
            </a:solidFill>
            <a:ln w="9525">
              <a:solidFill>
                <a:schemeClr val="tx1"/>
              </a:solidFill>
              <a:miter lim="800000"/>
              <a:headEnd/>
              <a:tailEnd/>
            </a:ln>
            <a:effectLst/>
          </p:spPr>
          <p:txBody>
            <a:bodyPr wrap="none" anchor="ctr"/>
            <a:lstStyle/>
            <a:p>
              <a:pPr algn="ctr" eaLnBrk="0" hangingPunct="0"/>
              <a:endParaRPr lang="en-GB">
                <a:latin typeface="Garamond" pitchFamily="18" charset="0"/>
              </a:endParaRPr>
            </a:p>
          </p:txBody>
        </p:sp>
        <p:sp>
          <p:nvSpPr>
            <p:cNvPr id="215061" name="Text Box 21"/>
            <p:cNvSpPr txBox="1">
              <a:spLocks noChangeArrowheads="1"/>
            </p:cNvSpPr>
            <p:nvPr/>
          </p:nvSpPr>
          <p:spPr bwMode="auto">
            <a:xfrm>
              <a:off x="1344" y="2284"/>
              <a:ext cx="1776" cy="404"/>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chemeClr val="bg1"/>
                  </a:solidFill>
                  <a:latin typeface="Optimum" charset="0"/>
                </a:rPr>
                <a:t>INVESTMENT ACCOUNT HOLDERS</a:t>
              </a:r>
            </a:p>
          </p:txBody>
        </p:sp>
      </p:grpSp>
      <p:grpSp>
        <p:nvGrpSpPr>
          <p:cNvPr id="8" name="Group 22"/>
          <p:cNvGrpSpPr>
            <a:grpSpLocks/>
          </p:cNvGrpSpPr>
          <p:nvPr/>
        </p:nvGrpSpPr>
        <p:grpSpPr bwMode="auto">
          <a:xfrm>
            <a:off x="2133600" y="4876800"/>
            <a:ext cx="2971800" cy="990600"/>
            <a:chOff x="1344" y="3072"/>
            <a:chExt cx="1872" cy="624"/>
          </a:xfrm>
        </p:grpSpPr>
        <p:sp>
          <p:nvSpPr>
            <p:cNvPr id="215063" name="AutoShape 23"/>
            <p:cNvSpPr>
              <a:spLocks noChangeArrowheads="1"/>
            </p:cNvSpPr>
            <p:nvPr/>
          </p:nvSpPr>
          <p:spPr bwMode="auto">
            <a:xfrm>
              <a:off x="1344" y="3072"/>
              <a:ext cx="1872" cy="624"/>
            </a:xfrm>
            <a:prstGeom prst="cube">
              <a:avLst>
                <a:gd name="adj" fmla="val 25000"/>
              </a:avLst>
            </a:prstGeom>
            <a:solidFill>
              <a:srgbClr val="CC3300"/>
            </a:solidFill>
            <a:ln w="9525">
              <a:solidFill>
                <a:schemeClr val="tx1"/>
              </a:solidFill>
              <a:miter lim="800000"/>
              <a:headEnd/>
              <a:tailEnd/>
            </a:ln>
            <a:effectLst/>
          </p:spPr>
          <p:txBody>
            <a:bodyPr wrap="none" anchor="ctr"/>
            <a:lstStyle/>
            <a:p>
              <a:pPr algn="ctr" eaLnBrk="0" hangingPunct="0"/>
              <a:endParaRPr lang="en-GB">
                <a:latin typeface="Garamond" pitchFamily="18" charset="0"/>
              </a:endParaRPr>
            </a:p>
          </p:txBody>
        </p:sp>
        <p:sp>
          <p:nvSpPr>
            <p:cNvPr id="215064" name="Text Box 24"/>
            <p:cNvSpPr txBox="1">
              <a:spLocks noChangeArrowheads="1"/>
            </p:cNvSpPr>
            <p:nvPr/>
          </p:nvSpPr>
          <p:spPr bwMode="auto">
            <a:xfrm>
              <a:off x="1584" y="3344"/>
              <a:ext cx="1296" cy="231"/>
            </a:xfrm>
            <a:prstGeom prst="rect">
              <a:avLst/>
            </a:prstGeom>
            <a:noFill/>
            <a:ln w="9525">
              <a:noFill/>
              <a:miter lim="800000"/>
              <a:headEnd/>
              <a:tailEnd/>
            </a:ln>
            <a:effectLst/>
          </p:spPr>
          <p:txBody>
            <a:bodyPr>
              <a:spAutoFit/>
            </a:bodyPr>
            <a:lstStyle/>
            <a:p>
              <a:pPr eaLnBrk="0" hangingPunct="0">
                <a:spcBef>
                  <a:spcPct val="50000"/>
                </a:spcBef>
              </a:pPr>
              <a:r>
                <a:rPr lang="en-US" b="1">
                  <a:solidFill>
                    <a:schemeClr val="bg1"/>
                  </a:solidFill>
                  <a:latin typeface="Optimum" charset="0"/>
                </a:rPr>
                <a:t>ISLAMIC BANK</a:t>
              </a:r>
            </a:p>
          </p:txBody>
        </p:sp>
      </p:grpSp>
      <p:sp>
        <p:nvSpPr>
          <p:cNvPr id="215065" name="Text Box 25"/>
          <p:cNvSpPr txBox="1">
            <a:spLocks noChangeArrowheads="1"/>
          </p:cNvSpPr>
          <p:nvPr/>
        </p:nvSpPr>
        <p:spPr bwMode="auto">
          <a:xfrm>
            <a:off x="2819400" y="2819400"/>
            <a:ext cx="2057400" cy="396875"/>
          </a:xfrm>
          <a:prstGeom prst="rect">
            <a:avLst/>
          </a:prstGeom>
          <a:noFill/>
          <a:ln w="9525">
            <a:noFill/>
            <a:miter lim="800000"/>
            <a:headEnd/>
            <a:tailEnd/>
          </a:ln>
          <a:effectLst/>
        </p:spPr>
        <p:txBody>
          <a:bodyPr>
            <a:spAutoFit/>
          </a:bodyPr>
          <a:lstStyle/>
          <a:p>
            <a:pPr algn="just" eaLnBrk="0" hangingPunct="0">
              <a:spcBef>
                <a:spcPct val="50000"/>
              </a:spcBef>
            </a:pPr>
            <a:r>
              <a:rPr lang="en-US" sz="2000" b="1">
                <a:solidFill>
                  <a:srgbClr val="FFCC00"/>
                </a:solidFill>
                <a:effectLst>
                  <a:outerShdw blurRad="38100" dist="38100" dir="2700000" algn="tl">
                    <a:srgbClr val="C0C0C0"/>
                  </a:outerShdw>
                </a:effectLst>
                <a:latin typeface="Optimum" charset="0"/>
              </a:rPr>
              <a:t>RAB-UL-MAL  </a:t>
            </a:r>
          </a:p>
        </p:txBody>
      </p:sp>
      <p:sp>
        <p:nvSpPr>
          <p:cNvPr id="215066" name="Text Box 26"/>
          <p:cNvSpPr txBox="1">
            <a:spLocks noChangeArrowheads="1"/>
          </p:cNvSpPr>
          <p:nvPr/>
        </p:nvSpPr>
        <p:spPr bwMode="auto">
          <a:xfrm>
            <a:off x="6477000" y="2803525"/>
            <a:ext cx="2057400" cy="396875"/>
          </a:xfrm>
          <a:prstGeom prst="rect">
            <a:avLst/>
          </a:prstGeom>
          <a:noFill/>
          <a:ln w="9525">
            <a:noFill/>
            <a:miter lim="800000"/>
            <a:headEnd/>
            <a:tailEnd/>
          </a:ln>
          <a:effectLst/>
        </p:spPr>
        <p:txBody>
          <a:bodyPr>
            <a:spAutoFit/>
          </a:bodyPr>
          <a:lstStyle/>
          <a:p>
            <a:pPr algn="just" eaLnBrk="0" hangingPunct="0">
              <a:spcBef>
                <a:spcPct val="50000"/>
              </a:spcBef>
            </a:pPr>
            <a:r>
              <a:rPr lang="en-US" sz="2000" b="1">
                <a:solidFill>
                  <a:srgbClr val="FFCC00"/>
                </a:solidFill>
                <a:effectLst>
                  <a:outerShdw blurRad="38100" dist="38100" dir="2700000" algn="tl">
                    <a:srgbClr val="C0C0C0"/>
                  </a:outerShdw>
                </a:effectLst>
                <a:latin typeface="Optimum" charset="0"/>
              </a:rPr>
              <a:t>MUDARIB</a:t>
            </a:r>
          </a:p>
        </p:txBody>
      </p:sp>
      <p:sp>
        <p:nvSpPr>
          <p:cNvPr id="215067" name="Text Box 27"/>
          <p:cNvSpPr txBox="1">
            <a:spLocks noChangeArrowheads="1"/>
          </p:cNvSpPr>
          <p:nvPr/>
        </p:nvSpPr>
        <p:spPr bwMode="auto">
          <a:xfrm>
            <a:off x="609600" y="3717925"/>
            <a:ext cx="2057400" cy="396875"/>
          </a:xfrm>
          <a:prstGeom prst="rect">
            <a:avLst/>
          </a:prstGeom>
          <a:noFill/>
          <a:ln w="9525">
            <a:noFill/>
            <a:miter lim="800000"/>
            <a:headEnd/>
            <a:tailEnd/>
          </a:ln>
          <a:effectLst/>
        </p:spPr>
        <p:txBody>
          <a:bodyPr>
            <a:spAutoFit/>
          </a:bodyPr>
          <a:lstStyle/>
          <a:p>
            <a:pPr algn="just" eaLnBrk="0" hangingPunct="0">
              <a:spcBef>
                <a:spcPct val="50000"/>
              </a:spcBef>
            </a:pPr>
            <a:r>
              <a:rPr lang="en-US" sz="2000" b="1">
                <a:solidFill>
                  <a:srgbClr val="FFCC00"/>
                </a:solidFill>
                <a:effectLst>
                  <a:outerShdw blurRad="38100" dist="38100" dir="2700000" algn="tl">
                    <a:srgbClr val="C0C0C0"/>
                  </a:outerShdw>
                </a:effectLst>
                <a:latin typeface="Optimum" charset="0"/>
              </a:rPr>
              <a:t>DEPOSITS</a:t>
            </a:r>
          </a:p>
        </p:txBody>
      </p:sp>
      <p:sp>
        <p:nvSpPr>
          <p:cNvPr id="215068" name="Text Box 28"/>
          <p:cNvSpPr txBox="1">
            <a:spLocks noChangeArrowheads="1"/>
          </p:cNvSpPr>
          <p:nvPr/>
        </p:nvSpPr>
        <p:spPr bwMode="auto">
          <a:xfrm>
            <a:off x="152400" y="5241925"/>
            <a:ext cx="2057400" cy="396875"/>
          </a:xfrm>
          <a:prstGeom prst="rect">
            <a:avLst/>
          </a:prstGeom>
          <a:noFill/>
          <a:ln w="9525">
            <a:noFill/>
            <a:miter lim="800000"/>
            <a:headEnd/>
            <a:tailEnd/>
          </a:ln>
          <a:effectLst/>
        </p:spPr>
        <p:txBody>
          <a:bodyPr>
            <a:spAutoFit/>
          </a:bodyPr>
          <a:lstStyle/>
          <a:p>
            <a:pPr algn="just" eaLnBrk="0" hangingPunct="0">
              <a:spcBef>
                <a:spcPct val="50000"/>
              </a:spcBef>
            </a:pPr>
            <a:r>
              <a:rPr lang="en-US" sz="2000" b="1">
                <a:solidFill>
                  <a:srgbClr val="FFCC00"/>
                </a:solidFill>
                <a:effectLst>
                  <a:outerShdw blurRad="38100" dist="38100" dir="2700000" algn="tl">
                    <a:srgbClr val="C0C0C0"/>
                  </a:outerShdw>
                </a:effectLst>
                <a:latin typeface="Optimum" charset="0"/>
              </a:rPr>
              <a:t>INVESTMENTS</a:t>
            </a:r>
          </a:p>
        </p:txBody>
      </p:sp>
      <p:sp>
        <p:nvSpPr>
          <p:cNvPr id="29" name="Date Placeholder 28"/>
          <p:cNvSpPr>
            <a:spLocks noGrp="1"/>
          </p:cNvSpPr>
          <p:nvPr>
            <p:ph type="dt" sz="half" idx="10"/>
          </p:nvPr>
        </p:nvSpPr>
        <p:spPr/>
        <p:txBody>
          <a:bodyPr/>
          <a:lstStyle/>
          <a:p>
            <a:fld id="{8168B1F9-C8D3-47EC-8187-D70F0C8C5136}" type="datetime1">
              <a:rPr lang="en-US" smtClean="0"/>
              <a:t>25/08/08</a:t>
            </a:fld>
            <a:endParaRPr lang="en-US"/>
          </a:p>
        </p:txBody>
      </p:sp>
      <p:sp>
        <p:nvSpPr>
          <p:cNvPr id="30" name="Slide Number Placeholder 29"/>
          <p:cNvSpPr>
            <a:spLocks noGrp="1"/>
          </p:cNvSpPr>
          <p:nvPr>
            <p:ph type="sldNum" sz="quarter" idx="12"/>
          </p:nvPr>
        </p:nvSpPr>
        <p:spPr/>
        <p:txBody>
          <a:bodyPr/>
          <a:lstStyle/>
          <a:p>
            <a:fld id="{2D99A351-F7A5-4D35-BB0A-4B9B74BF3F5E}" type="slidenum">
              <a:rPr lang="en-US" smtClean="0"/>
              <a:pPr/>
              <a:t>9</a:t>
            </a:fld>
            <a:endParaRPr lang="en-US"/>
          </a:p>
        </p:txBody>
      </p:sp>
      <p:sp>
        <p:nvSpPr>
          <p:cNvPr id="31" name="Footer Placeholder 30"/>
          <p:cNvSpPr>
            <a:spLocks noGrp="1"/>
          </p:cNvSpPr>
          <p:nvPr>
            <p:ph type="ftr" sz="quarter" idx="11"/>
          </p:nvPr>
        </p:nvSpPr>
        <p:spPr/>
        <p:txBody>
          <a:bodyPr/>
          <a:lstStyle/>
          <a:p>
            <a:r>
              <a:rPr lang="en-US" smtClean="0"/>
              <a:t>mnajeebkhan@hotmail.om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67"/>
                                        </p:tgtEl>
                                        <p:attrNameLst>
                                          <p:attrName>style.visibility</p:attrName>
                                        </p:attrNameLst>
                                      </p:cBhvr>
                                      <p:to>
                                        <p:strVal val="visible"/>
                                      </p:to>
                                    </p:set>
                                    <p:animEffect transition="in" filter="dissolve">
                                      <p:cBhvr>
                                        <p:cTn id="7" dur="500"/>
                                        <p:tgtEl>
                                          <p:spTgt spid="21506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15068"/>
                                        </p:tgtEl>
                                        <p:attrNameLst>
                                          <p:attrName>style.visibility</p:attrName>
                                        </p:attrNameLst>
                                      </p:cBhvr>
                                      <p:to>
                                        <p:strVal val="visible"/>
                                      </p:to>
                                    </p:set>
                                    <p:animEffect transition="in" filter="dissolve">
                                      <p:cBhvr>
                                        <p:cTn id="11" dur="500"/>
                                        <p:tgtEl>
                                          <p:spTgt spid="215068"/>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15065"/>
                                        </p:tgtEl>
                                        <p:attrNameLst>
                                          <p:attrName>style.visibility</p:attrName>
                                        </p:attrNameLst>
                                      </p:cBhvr>
                                      <p:to>
                                        <p:strVal val="visible"/>
                                      </p:to>
                                    </p:set>
                                    <p:animEffect transition="in" filter="dissolve">
                                      <p:cBhvr>
                                        <p:cTn id="15" dur="500"/>
                                        <p:tgtEl>
                                          <p:spTgt spid="215065"/>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15066"/>
                                        </p:tgtEl>
                                        <p:attrNameLst>
                                          <p:attrName>style.visibility</p:attrName>
                                        </p:attrNameLst>
                                      </p:cBhvr>
                                      <p:to>
                                        <p:strVal val="visible"/>
                                      </p:to>
                                    </p:set>
                                    <p:animEffect transition="in" filter="dissolve">
                                      <p:cBhvr>
                                        <p:cTn id="19" dur="500"/>
                                        <p:tgtEl>
                                          <p:spTgt spid="215066"/>
                                        </p:tgtEl>
                                      </p:cBhvr>
                                    </p:animEffect>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1"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dissolve">
                                      <p:cBhvr>
                                        <p:cTn id="34" dur="500"/>
                                        <p:tgtEl>
                                          <p:spTgt spid="7"/>
                                        </p:tgtEl>
                                      </p:cBhvr>
                                    </p:animEffect>
                                  </p:childTnLst>
                                </p:cTn>
                              </p:par>
                            </p:childTnLst>
                          </p:cTn>
                        </p:par>
                        <p:par>
                          <p:cTn id="35" fill="hold">
                            <p:stCondLst>
                              <p:cond delay="500"/>
                            </p:stCondLst>
                            <p:childTnLst>
                              <p:par>
                                <p:cTn id="36" presetID="9" presetClass="entr" presetSubtype="0" fill="hold"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dissolve">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dissolve">
                                      <p:cBhvr>
                                        <p:cTn id="43" dur="500"/>
                                        <p:tgtEl>
                                          <p:spTgt spid="8"/>
                                        </p:tgtEl>
                                      </p:cBhvr>
                                    </p:animEffect>
                                  </p:childTnLst>
                                </p:cTn>
                              </p:par>
                            </p:childTnLst>
                          </p:cTn>
                        </p:par>
                        <p:par>
                          <p:cTn id="44" fill="hold">
                            <p:stCondLst>
                              <p:cond delay="500"/>
                            </p:stCondLst>
                            <p:childTnLst>
                              <p:par>
                                <p:cTn id="45" presetID="9" presetClass="entr" presetSubtype="0" fill="hold"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dissolve">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5" grpId="0" autoUpdateAnimBg="0"/>
      <p:bldP spid="215066" grpId="0" autoUpdateAnimBg="0"/>
      <p:bldP spid="215067" grpId="0" autoUpdateAnimBg="0"/>
      <p:bldP spid="215068"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2154</Words>
  <Application>Microsoft Office PowerPoint</Application>
  <PresentationFormat>On-screen Show (4:3)</PresentationFormat>
  <Paragraphs>297</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Sharia compliance Issues in Islamic  Banking</vt:lpstr>
      <vt:lpstr>OVER VIEW</vt:lpstr>
      <vt:lpstr>OVER VIEW</vt:lpstr>
      <vt:lpstr>Main Financial Contracts</vt:lpstr>
      <vt:lpstr>Main Financial Contracts</vt:lpstr>
      <vt:lpstr>Islamic Financial Tools</vt:lpstr>
      <vt:lpstr>Murabaha – Cost Plus Finance</vt:lpstr>
      <vt:lpstr>Murabaha – Cost Plus Finance</vt:lpstr>
      <vt:lpstr>Slide 9</vt:lpstr>
      <vt:lpstr>Mudaraba – Profit Sharing Arrangement</vt:lpstr>
      <vt:lpstr>COMPLIANCE ISSUES  on liability side</vt:lpstr>
      <vt:lpstr>Musharaka – Equity Participation</vt:lpstr>
      <vt:lpstr>Leasing (Ijara Wa Iqtina) </vt:lpstr>
      <vt:lpstr>Salam and Parallel Salam – Deferred Delivery</vt:lpstr>
      <vt:lpstr>Sukuks – Islamic Bonds</vt:lpstr>
      <vt:lpstr>Conclusion </vt:lpstr>
      <vt:lpstr>JAZAKALLAH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Sharia compliance Issues in Islamic  Banking</dc:title>
  <dc:creator> </dc:creator>
  <cp:lastModifiedBy> </cp:lastModifiedBy>
  <cp:revision>5</cp:revision>
  <dcterms:created xsi:type="dcterms:W3CDTF">2008-08-24T18:32:07Z</dcterms:created>
  <dcterms:modified xsi:type="dcterms:W3CDTF">2008-08-25T02:44:31Z</dcterms:modified>
</cp:coreProperties>
</file>